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9acafbc72e741ff" /><Relationship Type="http://schemas.openxmlformats.org/officeDocument/2006/relationships/extended-properties" Target="/docProps/app.xml" Id="Rd87bd6c3fa2c4b90" /><Relationship Type="http://schemas.openxmlformats.org/officeDocument/2006/relationships/officeDocument" Target="/ppt/presentation.xml" Id="Rc4af17f16c4f4a5e" /></Relationships>
</file>

<file path=ppt/presentation.xml><?xml version="1.0" encoding="utf-8"?>
<p:presentation xmlns:p="http://schemas.openxmlformats.org/presentationml/2006/main">
  <p:sldMasterIdLst>
    <p:sldMasterId xmlns:r="http://schemas.openxmlformats.org/officeDocument/2006/relationships" id="2147483648" r:id="Rc2699c348e274a06"/>
  </p:sldMasterIdLst>
  <p:notesMasterIdLst>
    <p:notesMasterId xmlns:r="http://schemas.openxmlformats.org/officeDocument/2006/relationships" r:id="R144dcd2a6b5547f1"/>
  </p:notesMasterIdLst>
  <p:sldIdLst>
    <p:sldId xmlns:r="http://schemas.openxmlformats.org/officeDocument/2006/relationships" id="256" r:id="R2a21069625ae4d9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754f8e856c344da" /><Relationship Type="http://schemas.openxmlformats.org/officeDocument/2006/relationships/slideMaster" Target="/ppt/slideMasters/slideMaster1.xml" Id="Rc2699c348e274a06" /><Relationship Type="http://schemas.openxmlformats.org/officeDocument/2006/relationships/notesMaster" Target="/ppt/notesMasters/notesMaster1.xml" Id="R144dcd2a6b5547f1" /><Relationship Type="http://schemas.openxmlformats.org/officeDocument/2006/relationships/presProps" Target="/ppt/presProps.xml" Id="Raa901967752648e7" /><Relationship Type="http://schemas.openxmlformats.org/officeDocument/2006/relationships/tableStyles" Target="/ppt/tableStyles.xml" Id="R3edf0392e90c4481" /><Relationship Type="http://schemas.openxmlformats.org/officeDocument/2006/relationships/slide" Target="/ppt/slides/slide1.xml" Id="R2a21069625ae4d9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bc56885997b49e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a6badefc8dc4159" /><Relationship Type="http://schemas.openxmlformats.org/officeDocument/2006/relationships/notesMaster" Target="/ppt/notesMasters/notesMaster1.xml" Id="Rf8f9e87140c14e9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126f965f3174b4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fce4b87a3764a4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c11237402d11447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2f5ee06ab4524fc3"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6c51308b590746c2"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7938f854de714c7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EB841AF-FF9A-4BE7-ABD9-DDDC2760FE0A}"/>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10F57918-4B9C-4B0A-B2A8-6025164A180D}"/>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180B256F-9B46-4960-BF26-27BBD1B51CAE}"/>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A7AB67D-4429-4C9E-97D2-B4F82D66F48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BD6FC95D-0ACF-4F21-9D27-8C2127CE5506}"/>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2C2CBD8D-4D08-43BD-970A-B08F531EF3C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8517A0F-5761-42BF-B444-15DFCC8A39B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0ECE0D96-E19F-498F-8CC5-27750D714115}"/>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F9F7378-1C5B-4B91-AC25-EF5F3E189EB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BEFBD637-FF7D-410C-A84B-BFB702D9E3B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24ea35228d44298" /><Relationship Type="http://schemas.openxmlformats.org/officeDocument/2006/relationships/slideLayout" Target="/ppt/slideLayouts/slideLayout1.xml" Id="Rb4d6ba2ab6314a5d" /><Relationship Type="http://schemas.openxmlformats.org/officeDocument/2006/relationships/slideLayout" Target="/ppt/slideLayouts/slideLayout2.xml" Id="Rcca1e97a21524ec6" /><Relationship Type="http://schemas.openxmlformats.org/officeDocument/2006/relationships/slideLayout" Target="/ppt/slideLayouts/slideLayout3.xml" Id="Raa64155f822a49ef" /><Relationship Type="http://schemas.openxmlformats.org/officeDocument/2006/relationships/slideLayout" Target="/ppt/slideLayouts/slideLayout4.xml" Id="Re883bd46051c43ea" /><Relationship Type="http://schemas.openxmlformats.org/officeDocument/2006/relationships/slideLayout" Target="/ppt/slideLayouts/slideLayout5.xml" Id="Rd1bb419dcdf74711" /><Relationship Type="http://schemas.openxmlformats.org/officeDocument/2006/relationships/slideLayout" Target="/ppt/slideLayouts/slideLayout6.xml" Id="Rcff5d271cd6c43b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4d6ba2ab6314a5d"/>
    <p:sldLayoutId xmlns:r="http://schemas.openxmlformats.org/officeDocument/2006/relationships" id="2147483650" r:id="Rcca1e97a21524ec6"/>
    <p:sldLayoutId xmlns:r="http://schemas.openxmlformats.org/officeDocument/2006/relationships" id="2147483651" r:id="Raa64155f822a49ef"/>
    <p:sldLayoutId xmlns:r="http://schemas.openxmlformats.org/officeDocument/2006/relationships" id="2147483652" r:id="Re883bd46051c43ea"/>
    <p:sldLayoutId xmlns:r="http://schemas.openxmlformats.org/officeDocument/2006/relationships" id="2147483653" r:id="Rd1bb419dcdf74711"/>
    <p:sldLayoutId xmlns:r="http://schemas.openxmlformats.org/officeDocument/2006/relationships" id="2147483654" r:id="Rcff5d271cd6c43b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83c8cb3606724142" /><Relationship Type="http://schemas.openxmlformats.org/officeDocument/2006/relationships/notesSlide" Target="/ppt/notesSlides/notesSlide1.xml" Id="R9608d9bf0ac94f2e"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1" name="Business Model Canvas">
            <a:extLst xmlns:a="http://schemas.openxmlformats.org/drawingml/2006/main">
              <a:ext uri="{FF2B5EF4-FFF2-40B4-BE49-F238E27FC236}">
                <a16:creationId xmlns:a16="http://schemas.microsoft.com/office/drawing/2014/main" id="{8EC2C21C-84CA-47C5-9144-A02436BF4462}"/>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Business Model Canvas</a:t>
            </a:r>
          </a:p>
        </p:txBody>
      </p:sp>
      <p:sp>
        <p:nvSpPr>
          <p:cNvPr id="2" name="Map how a business creates value, reaches cus">
            <a:extLst xmlns:a="http://schemas.openxmlformats.org/drawingml/2006/main">
              <a:ext uri="{FF2B5EF4-FFF2-40B4-BE49-F238E27FC236}">
                <a16:creationId xmlns:a16="http://schemas.microsoft.com/office/drawing/2014/main" id="{C3E90193-4D2B-410C-AD9C-71A4C662F4FA}"/>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Map how a business creates value, reaches customers and pays for its activities. Keep the assumptions together so a team can discuss what needs evidence.</a:t>
            </a:r>
          </a:p>
        </p:txBody>
      </p:sp>
      <p:sp>
        <p:nvSpPr>
          <p:cNvPr id="3" name="English editable starter. Replace prompts wit">
            <a:extLst xmlns:a="http://schemas.openxmlformats.org/drawingml/2006/main">
              <a:ext uri="{FF2B5EF4-FFF2-40B4-BE49-F238E27FC236}">
                <a16:creationId xmlns:a16="http://schemas.microsoft.com/office/drawing/2014/main" id="{158768F3-4E5C-4A2B-8C37-E833551C26E5}"/>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Customer segments">
            <a:extLst xmlns:a="http://schemas.openxmlformats.org/drawingml/2006/main">
              <a:ext uri="{FF2B5EF4-FFF2-40B4-BE49-F238E27FC236}">
                <a16:creationId xmlns:a16="http://schemas.microsoft.com/office/drawing/2014/main" id="{1BF10298-FE10-44E7-A318-FF34FD5A0769}"/>
              </a:ext>
            </a:extLst>
          </p:cNvPr>
          <p:cNvSpPr>
            <a:spLocks xmlns:a="http://schemas.openxmlformats.org/drawingml/2006/main" noGrp="1"/>
          </p:cNvSpPr>
          <p:nvPr/>
        </p:nvSpPr>
        <p:spPr>
          <a:xfrm xmlns:a="http://schemas.openxmlformats.org/drawingml/2006/main">
            <a:off x="9410700" y="2076450"/>
            <a:ext cx="2209800" cy="2781300"/>
          </a:xfrm>
          <a:prstGeom xmlns:a="http://schemas.openxmlformats.org/drawingml/2006/main" prst="rect">
            <a:avLst/>
          </a:prstGeom>
          <a:solidFill xmlns:a="http://schemas.openxmlformats.org/drawingml/2006/main">
            <a:srgbClr val="E9F2F5"/>
          </a:solidFill>
          <a:ln xmlns:a="http://schemas.openxmlformats.org/drawingml/2006/main" w="11430">
            <a:solidFill>
              <a:srgbClr val="BDCBD3"/>
            </a:solidFill>
            <a:prstDash val="solid"/>
          </a:ln>
        </p:spPr>
      </p:sp>
      <p:sp>
        <p:nvSpPr>
          <p:cNvPr id="5" name="Customer segments">
            <a:extLst xmlns:a="http://schemas.openxmlformats.org/drawingml/2006/main">
              <a:ext uri="{FF2B5EF4-FFF2-40B4-BE49-F238E27FC236}">
                <a16:creationId xmlns:a16="http://schemas.microsoft.com/office/drawing/2014/main" id="{687CBEC5-37CF-43E3-AB1D-1B1BA7A2A0CB}"/>
              </a:ext>
            </a:extLst>
          </p:cNvPr>
          <p:cNvSpPr>
            <a:spLocks xmlns:a="http://schemas.openxmlformats.org/drawingml/2006/main" noGrp="1"/>
          </p:cNvSpPr>
          <p:nvPr/>
        </p:nvSpPr>
        <p:spPr>
          <a:xfrm xmlns:a="http://schemas.openxmlformats.org/drawingml/2006/main">
            <a:off x="9544050" y="2200275"/>
            <a:ext cx="194310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1">
                <a:solidFill>
                  <a:srgbClr val="172B42"/>
                </a:solidFill>
                <a:latin typeface="Arial"/>
                <a:ea typeface="Arial"/>
                <a:cs typeface="Arial"/>
              </a:defRPr>
            </a:defPPr>
            <a:lvl1pPr algn="l">
              <a:defRPr sz="1725" b="1">
                <a:solidFill>
                  <a:srgbClr val="172B42"/>
                </a:solidFill>
                <a:latin typeface="Arial"/>
                <a:ea typeface="Arial"/>
                <a:cs typeface="Arial"/>
              </a:defRPr>
            </a:lvl1pPr>
            <a:lvl2pPr algn="l">
              <a:defRPr sz="1725" b="1">
                <a:solidFill>
                  <a:srgbClr val="172B42"/>
                </a:solidFill>
                <a:latin typeface="Arial"/>
                <a:ea typeface="Arial"/>
                <a:cs typeface="Arial"/>
              </a:defRPr>
            </a:lvl2pPr>
            <a:lvl3pPr algn="l">
              <a:defRPr sz="1725" b="1">
                <a:solidFill>
                  <a:srgbClr val="172B42"/>
                </a:solidFill>
                <a:latin typeface="Arial"/>
                <a:ea typeface="Arial"/>
                <a:cs typeface="Arial"/>
              </a:defRPr>
            </a:lvl3pPr>
            <a:lvl4pPr algn="l">
              <a:defRPr sz="1725" b="1">
                <a:solidFill>
                  <a:srgbClr val="172B42"/>
                </a:solidFill>
                <a:latin typeface="Arial"/>
                <a:ea typeface="Arial"/>
                <a:cs typeface="Arial"/>
              </a:defRPr>
            </a:lvl4pPr>
            <a:lvl5pPr algn="l">
              <a:defRPr sz="1725" b="1">
                <a:solidFill>
                  <a:srgbClr val="172B42"/>
                </a:solidFill>
                <a:latin typeface="Arial"/>
                <a:ea typeface="Arial"/>
                <a:cs typeface="Arial"/>
              </a:defRPr>
            </a:lvl5pPr>
            <a:lvl6pPr algn="l">
              <a:defRPr sz="1725" b="1">
                <a:solidFill>
                  <a:srgbClr val="172B42"/>
                </a:solidFill>
                <a:latin typeface="Arial"/>
                <a:ea typeface="Arial"/>
                <a:cs typeface="Arial"/>
              </a:defRPr>
            </a:lvl6pPr>
            <a:lvl7pPr algn="l">
              <a:defRPr sz="1725" b="1">
                <a:solidFill>
                  <a:srgbClr val="172B42"/>
                </a:solidFill>
                <a:latin typeface="Arial"/>
                <a:ea typeface="Arial"/>
                <a:cs typeface="Arial"/>
              </a:defRPr>
            </a:lvl7pPr>
            <a:lvl8pPr algn="l">
              <a:defRPr sz="1725" b="1">
                <a:solidFill>
                  <a:srgbClr val="172B42"/>
                </a:solidFill>
                <a:latin typeface="Arial"/>
                <a:ea typeface="Arial"/>
                <a:cs typeface="Arial"/>
              </a:defRPr>
            </a:lvl8pPr>
            <a:lvl9pPr algn="l">
              <a:defRPr sz="1725" b="1">
                <a:solidFill>
                  <a:srgbClr val="172B42"/>
                </a:solidFill>
                <a:latin typeface="Arial"/>
                <a:ea typeface="Arial"/>
                <a:cs typeface="Arial"/>
              </a:defRPr>
            </a:lvl9pPr>
          </a:lstStyle>
          <a:p xmlns:a="http://schemas.openxmlformats.org/drawingml/2006/main">
            <a:pPr algn="l">
              <a:defRPr sz="1725" b="1">
                <a:solidFill>
                  <a:srgbClr val="172B42"/>
                </a:solidFill>
                <a:latin typeface="Arial"/>
                <a:ea typeface="Arial"/>
                <a:cs typeface="Arial"/>
              </a:defRPr>
            </a:pPr>
            <a:r>
              <a:rPr sz="1725" b="1">
                <a:solidFill>
                  <a:srgbClr val="172B42"/>
                </a:solidFill>
                <a:latin typeface="Arial"/>
                <a:ea typeface="Arial"/>
                <a:cs typeface="Arial"/>
              </a:rPr>
              <a:t>Customer segments</a:t>
            </a:r>
          </a:p>
        </p:txBody>
      </p:sp>
      <p:sp>
        <p:nvSpPr>
          <p:cNvPr id="6" name="Who has the problem and who pays?">
            <a:extLst xmlns:a="http://schemas.openxmlformats.org/drawingml/2006/main">
              <a:ext uri="{FF2B5EF4-FFF2-40B4-BE49-F238E27FC236}">
                <a16:creationId xmlns:a16="http://schemas.microsoft.com/office/drawing/2014/main" id="{9CCBCF7D-6884-4A11-A89E-576DB1F5D9B0}"/>
              </a:ext>
            </a:extLst>
          </p:cNvPr>
          <p:cNvSpPr>
            <a:spLocks xmlns:a="http://schemas.openxmlformats.org/drawingml/2006/main" noGrp="1"/>
          </p:cNvSpPr>
          <p:nvPr/>
        </p:nvSpPr>
        <p:spPr>
          <a:xfrm xmlns:a="http://schemas.openxmlformats.org/drawingml/2006/main">
            <a:off x="9544050" y="2714625"/>
            <a:ext cx="1943100" cy="2047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Who has the problem and who pays?</a:t>
            </a:r>
          </a:p>
        </p:txBody>
      </p:sp>
      <p:sp>
        <p:nvSpPr>
          <p:cNvPr id="7" name="Value proposition">
            <a:extLst xmlns:a="http://schemas.openxmlformats.org/drawingml/2006/main">
              <a:ext uri="{FF2B5EF4-FFF2-40B4-BE49-F238E27FC236}">
                <a16:creationId xmlns:a16="http://schemas.microsoft.com/office/drawing/2014/main" id="{1CD389A5-5D91-4C98-9933-70D9BCCCF83E}"/>
              </a:ext>
            </a:extLst>
          </p:cNvPr>
          <p:cNvSpPr>
            <a:spLocks xmlns:a="http://schemas.openxmlformats.org/drawingml/2006/main" noGrp="1"/>
          </p:cNvSpPr>
          <p:nvPr/>
        </p:nvSpPr>
        <p:spPr>
          <a:xfrm xmlns:a="http://schemas.openxmlformats.org/drawingml/2006/main">
            <a:off x="4991100" y="2076450"/>
            <a:ext cx="2209800" cy="2781300"/>
          </a:xfrm>
          <a:prstGeom xmlns:a="http://schemas.openxmlformats.org/drawingml/2006/main" prst="rect">
            <a:avLst/>
          </a:prstGeom>
          <a:solidFill xmlns:a="http://schemas.openxmlformats.org/drawingml/2006/main">
            <a:srgbClr val="F4EEDD"/>
          </a:solidFill>
          <a:ln xmlns:a="http://schemas.openxmlformats.org/drawingml/2006/main" w="11430">
            <a:solidFill>
              <a:srgbClr val="BDCBD3"/>
            </a:solidFill>
            <a:prstDash val="solid"/>
          </a:ln>
        </p:spPr>
      </p:sp>
      <p:sp>
        <p:nvSpPr>
          <p:cNvPr id="8" name="Value proposition">
            <a:extLst xmlns:a="http://schemas.openxmlformats.org/drawingml/2006/main">
              <a:ext uri="{FF2B5EF4-FFF2-40B4-BE49-F238E27FC236}">
                <a16:creationId xmlns:a16="http://schemas.microsoft.com/office/drawing/2014/main" id="{9D9523B4-F8B4-4EB3-A087-B7CFFCAFD6A2}"/>
              </a:ext>
            </a:extLst>
          </p:cNvPr>
          <p:cNvSpPr>
            <a:spLocks xmlns:a="http://schemas.openxmlformats.org/drawingml/2006/main" noGrp="1"/>
          </p:cNvSpPr>
          <p:nvPr/>
        </p:nvSpPr>
        <p:spPr>
          <a:xfrm xmlns:a="http://schemas.openxmlformats.org/drawingml/2006/main">
            <a:off x="5124450" y="2200275"/>
            <a:ext cx="194310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1">
                <a:solidFill>
                  <a:srgbClr val="172B42"/>
                </a:solidFill>
                <a:latin typeface="Arial"/>
                <a:ea typeface="Arial"/>
                <a:cs typeface="Arial"/>
              </a:defRPr>
            </a:defPPr>
            <a:lvl1pPr algn="l">
              <a:defRPr sz="1725" b="1">
                <a:solidFill>
                  <a:srgbClr val="172B42"/>
                </a:solidFill>
                <a:latin typeface="Arial"/>
                <a:ea typeface="Arial"/>
                <a:cs typeface="Arial"/>
              </a:defRPr>
            </a:lvl1pPr>
            <a:lvl2pPr algn="l">
              <a:defRPr sz="1725" b="1">
                <a:solidFill>
                  <a:srgbClr val="172B42"/>
                </a:solidFill>
                <a:latin typeface="Arial"/>
                <a:ea typeface="Arial"/>
                <a:cs typeface="Arial"/>
              </a:defRPr>
            </a:lvl2pPr>
            <a:lvl3pPr algn="l">
              <a:defRPr sz="1725" b="1">
                <a:solidFill>
                  <a:srgbClr val="172B42"/>
                </a:solidFill>
                <a:latin typeface="Arial"/>
                <a:ea typeface="Arial"/>
                <a:cs typeface="Arial"/>
              </a:defRPr>
            </a:lvl3pPr>
            <a:lvl4pPr algn="l">
              <a:defRPr sz="1725" b="1">
                <a:solidFill>
                  <a:srgbClr val="172B42"/>
                </a:solidFill>
                <a:latin typeface="Arial"/>
                <a:ea typeface="Arial"/>
                <a:cs typeface="Arial"/>
              </a:defRPr>
            </a:lvl4pPr>
            <a:lvl5pPr algn="l">
              <a:defRPr sz="1725" b="1">
                <a:solidFill>
                  <a:srgbClr val="172B42"/>
                </a:solidFill>
                <a:latin typeface="Arial"/>
                <a:ea typeface="Arial"/>
                <a:cs typeface="Arial"/>
              </a:defRPr>
            </a:lvl5pPr>
            <a:lvl6pPr algn="l">
              <a:defRPr sz="1725" b="1">
                <a:solidFill>
                  <a:srgbClr val="172B42"/>
                </a:solidFill>
                <a:latin typeface="Arial"/>
                <a:ea typeface="Arial"/>
                <a:cs typeface="Arial"/>
              </a:defRPr>
            </a:lvl6pPr>
            <a:lvl7pPr algn="l">
              <a:defRPr sz="1725" b="1">
                <a:solidFill>
                  <a:srgbClr val="172B42"/>
                </a:solidFill>
                <a:latin typeface="Arial"/>
                <a:ea typeface="Arial"/>
                <a:cs typeface="Arial"/>
              </a:defRPr>
            </a:lvl7pPr>
            <a:lvl8pPr algn="l">
              <a:defRPr sz="1725" b="1">
                <a:solidFill>
                  <a:srgbClr val="172B42"/>
                </a:solidFill>
                <a:latin typeface="Arial"/>
                <a:ea typeface="Arial"/>
                <a:cs typeface="Arial"/>
              </a:defRPr>
            </a:lvl8pPr>
            <a:lvl9pPr algn="l">
              <a:defRPr sz="1725" b="1">
                <a:solidFill>
                  <a:srgbClr val="172B42"/>
                </a:solidFill>
                <a:latin typeface="Arial"/>
                <a:ea typeface="Arial"/>
                <a:cs typeface="Arial"/>
              </a:defRPr>
            </a:lvl9pPr>
          </a:lstStyle>
          <a:p xmlns:a="http://schemas.openxmlformats.org/drawingml/2006/main">
            <a:pPr algn="l">
              <a:defRPr sz="1725" b="1">
                <a:solidFill>
                  <a:srgbClr val="172B42"/>
                </a:solidFill>
                <a:latin typeface="Arial"/>
                <a:ea typeface="Arial"/>
                <a:cs typeface="Arial"/>
              </a:defRPr>
            </a:pPr>
            <a:r>
              <a:rPr sz="1725" b="1">
                <a:solidFill>
                  <a:srgbClr val="172B42"/>
                </a:solidFill>
                <a:latin typeface="Arial"/>
                <a:ea typeface="Arial"/>
                <a:cs typeface="Arial"/>
              </a:rPr>
              <a:t>Value proposition</a:t>
            </a:r>
          </a:p>
        </p:txBody>
      </p:sp>
      <p:sp>
        <p:nvSpPr>
          <p:cNvPr id="9" name="What useful result do you provide?">
            <a:extLst xmlns:a="http://schemas.openxmlformats.org/drawingml/2006/main">
              <a:ext uri="{FF2B5EF4-FFF2-40B4-BE49-F238E27FC236}">
                <a16:creationId xmlns:a16="http://schemas.microsoft.com/office/drawing/2014/main" id="{D5A4AD52-0BF1-4FA6-92D0-5333689B9517}"/>
              </a:ext>
            </a:extLst>
          </p:cNvPr>
          <p:cNvSpPr>
            <a:spLocks xmlns:a="http://schemas.openxmlformats.org/drawingml/2006/main" noGrp="1"/>
          </p:cNvSpPr>
          <p:nvPr/>
        </p:nvSpPr>
        <p:spPr>
          <a:xfrm xmlns:a="http://schemas.openxmlformats.org/drawingml/2006/main">
            <a:off x="5124450" y="2714625"/>
            <a:ext cx="1943100" cy="2047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What useful result do you provide?</a:t>
            </a:r>
          </a:p>
        </p:txBody>
      </p:sp>
      <p:sp>
        <p:nvSpPr>
          <p:cNvPr id="10" name="Channels">
            <a:extLst xmlns:a="http://schemas.openxmlformats.org/drawingml/2006/main">
              <a:ext uri="{FF2B5EF4-FFF2-40B4-BE49-F238E27FC236}">
                <a16:creationId xmlns:a16="http://schemas.microsoft.com/office/drawing/2014/main" id="{DE2FA76B-78B8-4A05-8A29-754FCA591DA9}"/>
              </a:ext>
            </a:extLst>
          </p:cNvPr>
          <p:cNvSpPr>
            <a:spLocks xmlns:a="http://schemas.openxmlformats.org/drawingml/2006/main" noGrp="1"/>
          </p:cNvSpPr>
          <p:nvPr/>
        </p:nvSpPr>
        <p:spPr>
          <a:xfrm xmlns:a="http://schemas.openxmlformats.org/drawingml/2006/main">
            <a:off x="7200900" y="3467100"/>
            <a:ext cx="2209800" cy="1390650"/>
          </a:xfrm>
          <a:prstGeom xmlns:a="http://schemas.openxmlformats.org/drawingml/2006/main" prst="rect">
            <a:avLst/>
          </a:prstGeom>
          <a:solidFill xmlns:a="http://schemas.openxmlformats.org/drawingml/2006/main">
            <a:srgbClr val="E9EEE3"/>
          </a:solidFill>
          <a:ln xmlns:a="http://schemas.openxmlformats.org/drawingml/2006/main" w="11430">
            <a:solidFill>
              <a:srgbClr val="BDCBD3"/>
            </a:solidFill>
            <a:prstDash val="solid"/>
          </a:ln>
        </p:spPr>
      </p:sp>
      <p:sp>
        <p:nvSpPr>
          <p:cNvPr id="11" name="Channels">
            <a:extLst xmlns:a="http://schemas.openxmlformats.org/drawingml/2006/main">
              <a:ext uri="{FF2B5EF4-FFF2-40B4-BE49-F238E27FC236}">
                <a16:creationId xmlns:a16="http://schemas.microsoft.com/office/drawing/2014/main" id="{C0442ECD-04E6-40DD-B040-2B82B538DDDD}"/>
              </a:ext>
            </a:extLst>
          </p:cNvPr>
          <p:cNvSpPr>
            <a:spLocks xmlns:a="http://schemas.openxmlformats.org/drawingml/2006/main" noGrp="1"/>
          </p:cNvSpPr>
          <p:nvPr/>
        </p:nvSpPr>
        <p:spPr>
          <a:xfrm xmlns:a="http://schemas.openxmlformats.org/drawingml/2006/main">
            <a:off x="7334250" y="3590925"/>
            <a:ext cx="194310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1">
                <a:solidFill>
                  <a:srgbClr val="172B42"/>
                </a:solidFill>
                <a:latin typeface="Arial"/>
                <a:ea typeface="Arial"/>
                <a:cs typeface="Arial"/>
              </a:defRPr>
            </a:defPPr>
            <a:lvl1pPr algn="l">
              <a:defRPr sz="1725" b="1">
                <a:solidFill>
                  <a:srgbClr val="172B42"/>
                </a:solidFill>
                <a:latin typeface="Arial"/>
                <a:ea typeface="Arial"/>
                <a:cs typeface="Arial"/>
              </a:defRPr>
            </a:lvl1pPr>
            <a:lvl2pPr algn="l">
              <a:defRPr sz="1725" b="1">
                <a:solidFill>
                  <a:srgbClr val="172B42"/>
                </a:solidFill>
                <a:latin typeface="Arial"/>
                <a:ea typeface="Arial"/>
                <a:cs typeface="Arial"/>
              </a:defRPr>
            </a:lvl2pPr>
            <a:lvl3pPr algn="l">
              <a:defRPr sz="1725" b="1">
                <a:solidFill>
                  <a:srgbClr val="172B42"/>
                </a:solidFill>
                <a:latin typeface="Arial"/>
                <a:ea typeface="Arial"/>
                <a:cs typeface="Arial"/>
              </a:defRPr>
            </a:lvl3pPr>
            <a:lvl4pPr algn="l">
              <a:defRPr sz="1725" b="1">
                <a:solidFill>
                  <a:srgbClr val="172B42"/>
                </a:solidFill>
                <a:latin typeface="Arial"/>
                <a:ea typeface="Arial"/>
                <a:cs typeface="Arial"/>
              </a:defRPr>
            </a:lvl4pPr>
            <a:lvl5pPr algn="l">
              <a:defRPr sz="1725" b="1">
                <a:solidFill>
                  <a:srgbClr val="172B42"/>
                </a:solidFill>
                <a:latin typeface="Arial"/>
                <a:ea typeface="Arial"/>
                <a:cs typeface="Arial"/>
              </a:defRPr>
            </a:lvl5pPr>
            <a:lvl6pPr algn="l">
              <a:defRPr sz="1725" b="1">
                <a:solidFill>
                  <a:srgbClr val="172B42"/>
                </a:solidFill>
                <a:latin typeface="Arial"/>
                <a:ea typeface="Arial"/>
                <a:cs typeface="Arial"/>
              </a:defRPr>
            </a:lvl6pPr>
            <a:lvl7pPr algn="l">
              <a:defRPr sz="1725" b="1">
                <a:solidFill>
                  <a:srgbClr val="172B42"/>
                </a:solidFill>
                <a:latin typeface="Arial"/>
                <a:ea typeface="Arial"/>
                <a:cs typeface="Arial"/>
              </a:defRPr>
            </a:lvl7pPr>
            <a:lvl8pPr algn="l">
              <a:defRPr sz="1725" b="1">
                <a:solidFill>
                  <a:srgbClr val="172B42"/>
                </a:solidFill>
                <a:latin typeface="Arial"/>
                <a:ea typeface="Arial"/>
                <a:cs typeface="Arial"/>
              </a:defRPr>
            </a:lvl8pPr>
            <a:lvl9pPr algn="l">
              <a:defRPr sz="1725" b="1">
                <a:solidFill>
                  <a:srgbClr val="172B42"/>
                </a:solidFill>
                <a:latin typeface="Arial"/>
                <a:ea typeface="Arial"/>
                <a:cs typeface="Arial"/>
              </a:defRPr>
            </a:lvl9pPr>
          </a:lstStyle>
          <a:p xmlns:a="http://schemas.openxmlformats.org/drawingml/2006/main">
            <a:pPr algn="l">
              <a:defRPr sz="1725" b="1">
                <a:solidFill>
                  <a:srgbClr val="172B42"/>
                </a:solidFill>
                <a:latin typeface="Arial"/>
                <a:ea typeface="Arial"/>
                <a:cs typeface="Arial"/>
              </a:defRPr>
            </a:pPr>
            <a:r>
              <a:rPr sz="1725" b="1">
                <a:solidFill>
                  <a:srgbClr val="172B42"/>
                </a:solidFill>
                <a:latin typeface="Arial"/>
                <a:ea typeface="Arial"/>
                <a:cs typeface="Arial"/>
              </a:rPr>
              <a:t>Channels</a:t>
            </a:r>
          </a:p>
        </p:txBody>
      </p:sp>
      <p:sp>
        <p:nvSpPr>
          <p:cNvPr id="12" name="How do customers discover and receive it?">
            <a:extLst xmlns:a="http://schemas.openxmlformats.org/drawingml/2006/main">
              <a:ext uri="{FF2B5EF4-FFF2-40B4-BE49-F238E27FC236}">
                <a16:creationId xmlns:a16="http://schemas.microsoft.com/office/drawing/2014/main" id="{A8D6D42F-3438-4E4D-8EB9-F28BC5DC114C}"/>
              </a:ext>
            </a:extLst>
          </p:cNvPr>
          <p:cNvSpPr>
            <a:spLocks xmlns:a="http://schemas.openxmlformats.org/drawingml/2006/main" noGrp="1"/>
          </p:cNvSpPr>
          <p:nvPr/>
        </p:nvSpPr>
        <p:spPr>
          <a:xfrm xmlns:a="http://schemas.openxmlformats.org/drawingml/2006/main">
            <a:off x="7334250" y="4105275"/>
            <a:ext cx="1943100" cy="657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0">
                <a:solidFill>
                  <a:srgbClr val="526275"/>
                </a:solidFill>
                <a:latin typeface="Arial"/>
                <a:ea typeface="Arial"/>
                <a:cs typeface="Arial"/>
              </a:defRPr>
            </a:defPPr>
            <a:lvl1pPr algn="l">
              <a:defRPr sz="1500" b="0">
                <a:solidFill>
                  <a:srgbClr val="526275"/>
                </a:solidFill>
                <a:latin typeface="Arial"/>
                <a:ea typeface="Arial"/>
                <a:cs typeface="Arial"/>
              </a:defRPr>
            </a:lvl1pPr>
            <a:lvl2pPr algn="l">
              <a:defRPr sz="1500" b="0">
                <a:solidFill>
                  <a:srgbClr val="526275"/>
                </a:solidFill>
                <a:latin typeface="Arial"/>
                <a:ea typeface="Arial"/>
                <a:cs typeface="Arial"/>
              </a:defRPr>
            </a:lvl2pPr>
            <a:lvl3pPr algn="l">
              <a:defRPr sz="1500" b="0">
                <a:solidFill>
                  <a:srgbClr val="526275"/>
                </a:solidFill>
                <a:latin typeface="Arial"/>
                <a:ea typeface="Arial"/>
                <a:cs typeface="Arial"/>
              </a:defRPr>
            </a:lvl3pPr>
            <a:lvl4pPr algn="l">
              <a:defRPr sz="1500" b="0">
                <a:solidFill>
                  <a:srgbClr val="526275"/>
                </a:solidFill>
                <a:latin typeface="Arial"/>
                <a:ea typeface="Arial"/>
                <a:cs typeface="Arial"/>
              </a:defRPr>
            </a:lvl4pPr>
            <a:lvl5pPr algn="l">
              <a:defRPr sz="1500" b="0">
                <a:solidFill>
                  <a:srgbClr val="526275"/>
                </a:solidFill>
                <a:latin typeface="Arial"/>
                <a:ea typeface="Arial"/>
                <a:cs typeface="Arial"/>
              </a:defRPr>
            </a:lvl5pPr>
            <a:lvl6pPr algn="l">
              <a:defRPr sz="1500" b="0">
                <a:solidFill>
                  <a:srgbClr val="526275"/>
                </a:solidFill>
                <a:latin typeface="Arial"/>
                <a:ea typeface="Arial"/>
                <a:cs typeface="Arial"/>
              </a:defRPr>
            </a:lvl6pPr>
            <a:lvl7pPr algn="l">
              <a:defRPr sz="1500" b="0">
                <a:solidFill>
                  <a:srgbClr val="526275"/>
                </a:solidFill>
                <a:latin typeface="Arial"/>
                <a:ea typeface="Arial"/>
                <a:cs typeface="Arial"/>
              </a:defRPr>
            </a:lvl7pPr>
            <a:lvl8pPr algn="l">
              <a:defRPr sz="1500" b="0">
                <a:solidFill>
                  <a:srgbClr val="526275"/>
                </a:solidFill>
                <a:latin typeface="Arial"/>
                <a:ea typeface="Arial"/>
                <a:cs typeface="Arial"/>
              </a:defRPr>
            </a:lvl8pPr>
            <a:lvl9pPr algn="l">
              <a:defRPr sz="1500" b="0">
                <a:solidFill>
                  <a:srgbClr val="526275"/>
                </a:solidFill>
                <a:latin typeface="Arial"/>
                <a:ea typeface="Arial"/>
                <a:cs typeface="Arial"/>
              </a:defRPr>
            </a:lvl9pPr>
          </a:lstStyle>
          <a:p xmlns:a="http://schemas.openxmlformats.org/drawingml/2006/main">
            <a:pPr algn="l">
              <a:defRPr sz="1500" b="0">
                <a:solidFill>
                  <a:srgbClr val="526275"/>
                </a:solidFill>
                <a:latin typeface="Arial"/>
                <a:ea typeface="Arial"/>
                <a:cs typeface="Arial"/>
              </a:defRPr>
            </a:pPr>
            <a:r>
              <a:rPr sz="1500" b="0">
                <a:solidFill>
                  <a:srgbClr val="526275"/>
                </a:solidFill>
                <a:latin typeface="Arial"/>
                <a:ea typeface="Arial"/>
                <a:cs typeface="Arial"/>
              </a:rPr>
              <a:t>How do customers discover and receive it?</a:t>
            </a:r>
          </a:p>
        </p:txBody>
      </p:sp>
      <p:sp>
        <p:nvSpPr>
          <p:cNvPr id="13" name="Customer relationships">
            <a:extLst xmlns:a="http://schemas.openxmlformats.org/drawingml/2006/main">
              <a:ext uri="{FF2B5EF4-FFF2-40B4-BE49-F238E27FC236}">
                <a16:creationId xmlns:a16="http://schemas.microsoft.com/office/drawing/2014/main" id="{AE4A8EAB-C48C-49F6-A9BB-9CEDB7FC699A}"/>
              </a:ext>
            </a:extLst>
          </p:cNvPr>
          <p:cNvSpPr>
            <a:spLocks xmlns:a="http://schemas.openxmlformats.org/drawingml/2006/main" noGrp="1"/>
          </p:cNvSpPr>
          <p:nvPr/>
        </p:nvSpPr>
        <p:spPr>
          <a:xfrm xmlns:a="http://schemas.openxmlformats.org/drawingml/2006/main">
            <a:off x="7200900" y="2076450"/>
            <a:ext cx="2209800" cy="1390650"/>
          </a:xfrm>
          <a:prstGeom xmlns:a="http://schemas.openxmlformats.org/drawingml/2006/main" prst="rect">
            <a:avLst/>
          </a:prstGeom>
          <a:solidFill xmlns:a="http://schemas.openxmlformats.org/drawingml/2006/main">
            <a:srgbClr val="EDEAF3"/>
          </a:solidFill>
          <a:ln xmlns:a="http://schemas.openxmlformats.org/drawingml/2006/main" w="11430">
            <a:solidFill>
              <a:srgbClr val="BDCBD3"/>
            </a:solidFill>
            <a:prstDash val="solid"/>
          </a:ln>
        </p:spPr>
      </p:sp>
      <p:sp>
        <p:nvSpPr>
          <p:cNvPr id="14" name="Customer relationships">
            <a:extLst xmlns:a="http://schemas.openxmlformats.org/drawingml/2006/main">
              <a:ext uri="{FF2B5EF4-FFF2-40B4-BE49-F238E27FC236}">
                <a16:creationId xmlns:a16="http://schemas.microsoft.com/office/drawing/2014/main" id="{AAEC04CD-3F0B-4480-A541-FC8594AA89FF}"/>
              </a:ext>
            </a:extLst>
          </p:cNvPr>
          <p:cNvSpPr>
            <a:spLocks xmlns:a="http://schemas.openxmlformats.org/drawingml/2006/main" noGrp="1"/>
          </p:cNvSpPr>
          <p:nvPr/>
        </p:nvSpPr>
        <p:spPr>
          <a:xfrm xmlns:a="http://schemas.openxmlformats.org/drawingml/2006/main">
            <a:off x="7334250" y="2200275"/>
            <a:ext cx="194310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1">
                <a:solidFill>
                  <a:srgbClr val="172B42"/>
                </a:solidFill>
                <a:latin typeface="Arial"/>
                <a:ea typeface="Arial"/>
                <a:cs typeface="Arial"/>
              </a:defRPr>
            </a:defPPr>
            <a:lvl1pPr algn="l">
              <a:defRPr sz="1725" b="1">
                <a:solidFill>
                  <a:srgbClr val="172B42"/>
                </a:solidFill>
                <a:latin typeface="Arial"/>
                <a:ea typeface="Arial"/>
                <a:cs typeface="Arial"/>
              </a:defRPr>
            </a:lvl1pPr>
            <a:lvl2pPr algn="l">
              <a:defRPr sz="1725" b="1">
                <a:solidFill>
                  <a:srgbClr val="172B42"/>
                </a:solidFill>
                <a:latin typeface="Arial"/>
                <a:ea typeface="Arial"/>
                <a:cs typeface="Arial"/>
              </a:defRPr>
            </a:lvl2pPr>
            <a:lvl3pPr algn="l">
              <a:defRPr sz="1725" b="1">
                <a:solidFill>
                  <a:srgbClr val="172B42"/>
                </a:solidFill>
                <a:latin typeface="Arial"/>
                <a:ea typeface="Arial"/>
                <a:cs typeface="Arial"/>
              </a:defRPr>
            </a:lvl3pPr>
            <a:lvl4pPr algn="l">
              <a:defRPr sz="1725" b="1">
                <a:solidFill>
                  <a:srgbClr val="172B42"/>
                </a:solidFill>
                <a:latin typeface="Arial"/>
                <a:ea typeface="Arial"/>
                <a:cs typeface="Arial"/>
              </a:defRPr>
            </a:lvl4pPr>
            <a:lvl5pPr algn="l">
              <a:defRPr sz="1725" b="1">
                <a:solidFill>
                  <a:srgbClr val="172B42"/>
                </a:solidFill>
                <a:latin typeface="Arial"/>
                <a:ea typeface="Arial"/>
                <a:cs typeface="Arial"/>
              </a:defRPr>
            </a:lvl5pPr>
            <a:lvl6pPr algn="l">
              <a:defRPr sz="1725" b="1">
                <a:solidFill>
                  <a:srgbClr val="172B42"/>
                </a:solidFill>
                <a:latin typeface="Arial"/>
                <a:ea typeface="Arial"/>
                <a:cs typeface="Arial"/>
              </a:defRPr>
            </a:lvl6pPr>
            <a:lvl7pPr algn="l">
              <a:defRPr sz="1725" b="1">
                <a:solidFill>
                  <a:srgbClr val="172B42"/>
                </a:solidFill>
                <a:latin typeface="Arial"/>
                <a:ea typeface="Arial"/>
                <a:cs typeface="Arial"/>
              </a:defRPr>
            </a:lvl7pPr>
            <a:lvl8pPr algn="l">
              <a:defRPr sz="1725" b="1">
                <a:solidFill>
                  <a:srgbClr val="172B42"/>
                </a:solidFill>
                <a:latin typeface="Arial"/>
                <a:ea typeface="Arial"/>
                <a:cs typeface="Arial"/>
              </a:defRPr>
            </a:lvl8pPr>
            <a:lvl9pPr algn="l">
              <a:defRPr sz="1725" b="1">
                <a:solidFill>
                  <a:srgbClr val="172B42"/>
                </a:solidFill>
                <a:latin typeface="Arial"/>
                <a:ea typeface="Arial"/>
                <a:cs typeface="Arial"/>
              </a:defRPr>
            </a:lvl9pPr>
          </a:lstStyle>
          <a:p xmlns:a="http://schemas.openxmlformats.org/drawingml/2006/main">
            <a:pPr algn="l">
              <a:defRPr sz="1725" b="1">
                <a:solidFill>
                  <a:srgbClr val="172B42"/>
                </a:solidFill>
                <a:latin typeface="Arial"/>
                <a:ea typeface="Arial"/>
                <a:cs typeface="Arial"/>
              </a:defRPr>
            </a:pPr>
            <a:r>
              <a:rPr sz="1725" b="1">
                <a:solidFill>
                  <a:srgbClr val="172B42"/>
                </a:solidFill>
                <a:latin typeface="Arial"/>
                <a:ea typeface="Arial"/>
                <a:cs typeface="Arial"/>
              </a:rPr>
              <a:t>Customer relationships</a:t>
            </a:r>
          </a:p>
        </p:txBody>
      </p:sp>
      <p:sp>
        <p:nvSpPr>
          <p:cNvPr id="15" name="How will you support and retain customers?">
            <a:extLst xmlns:a="http://schemas.openxmlformats.org/drawingml/2006/main">
              <a:ext uri="{FF2B5EF4-FFF2-40B4-BE49-F238E27FC236}">
                <a16:creationId xmlns:a16="http://schemas.microsoft.com/office/drawing/2014/main" id="{28CC389B-4161-47CB-9886-FB7B832EE013}"/>
              </a:ext>
            </a:extLst>
          </p:cNvPr>
          <p:cNvSpPr>
            <a:spLocks xmlns:a="http://schemas.openxmlformats.org/drawingml/2006/main" noGrp="1"/>
          </p:cNvSpPr>
          <p:nvPr/>
        </p:nvSpPr>
        <p:spPr>
          <a:xfrm xmlns:a="http://schemas.openxmlformats.org/drawingml/2006/main">
            <a:off x="7334250" y="2714625"/>
            <a:ext cx="1943100" cy="657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0">
                <a:solidFill>
                  <a:srgbClr val="526275"/>
                </a:solidFill>
                <a:latin typeface="Arial"/>
                <a:ea typeface="Arial"/>
                <a:cs typeface="Arial"/>
              </a:defRPr>
            </a:defPPr>
            <a:lvl1pPr algn="l">
              <a:defRPr sz="1500" b="0">
                <a:solidFill>
                  <a:srgbClr val="526275"/>
                </a:solidFill>
                <a:latin typeface="Arial"/>
                <a:ea typeface="Arial"/>
                <a:cs typeface="Arial"/>
              </a:defRPr>
            </a:lvl1pPr>
            <a:lvl2pPr algn="l">
              <a:defRPr sz="1500" b="0">
                <a:solidFill>
                  <a:srgbClr val="526275"/>
                </a:solidFill>
                <a:latin typeface="Arial"/>
                <a:ea typeface="Arial"/>
                <a:cs typeface="Arial"/>
              </a:defRPr>
            </a:lvl2pPr>
            <a:lvl3pPr algn="l">
              <a:defRPr sz="1500" b="0">
                <a:solidFill>
                  <a:srgbClr val="526275"/>
                </a:solidFill>
                <a:latin typeface="Arial"/>
                <a:ea typeface="Arial"/>
                <a:cs typeface="Arial"/>
              </a:defRPr>
            </a:lvl3pPr>
            <a:lvl4pPr algn="l">
              <a:defRPr sz="1500" b="0">
                <a:solidFill>
                  <a:srgbClr val="526275"/>
                </a:solidFill>
                <a:latin typeface="Arial"/>
                <a:ea typeface="Arial"/>
                <a:cs typeface="Arial"/>
              </a:defRPr>
            </a:lvl4pPr>
            <a:lvl5pPr algn="l">
              <a:defRPr sz="1500" b="0">
                <a:solidFill>
                  <a:srgbClr val="526275"/>
                </a:solidFill>
                <a:latin typeface="Arial"/>
                <a:ea typeface="Arial"/>
                <a:cs typeface="Arial"/>
              </a:defRPr>
            </a:lvl5pPr>
            <a:lvl6pPr algn="l">
              <a:defRPr sz="1500" b="0">
                <a:solidFill>
                  <a:srgbClr val="526275"/>
                </a:solidFill>
                <a:latin typeface="Arial"/>
                <a:ea typeface="Arial"/>
                <a:cs typeface="Arial"/>
              </a:defRPr>
            </a:lvl6pPr>
            <a:lvl7pPr algn="l">
              <a:defRPr sz="1500" b="0">
                <a:solidFill>
                  <a:srgbClr val="526275"/>
                </a:solidFill>
                <a:latin typeface="Arial"/>
                <a:ea typeface="Arial"/>
                <a:cs typeface="Arial"/>
              </a:defRPr>
            </a:lvl7pPr>
            <a:lvl8pPr algn="l">
              <a:defRPr sz="1500" b="0">
                <a:solidFill>
                  <a:srgbClr val="526275"/>
                </a:solidFill>
                <a:latin typeface="Arial"/>
                <a:ea typeface="Arial"/>
                <a:cs typeface="Arial"/>
              </a:defRPr>
            </a:lvl8pPr>
            <a:lvl9pPr algn="l">
              <a:defRPr sz="1500" b="0">
                <a:solidFill>
                  <a:srgbClr val="526275"/>
                </a:solidFill>
                <a:latin typeface="Arial"/>
                <a:ea typeface="Arial"/>
                <a:cs typeface="Arial"/>
              </a:defRPr>
            </a:lvl9pPr>
          </a:lstStyle>
          <a:p xmlns:a="http://schemas.openxmlformats.org/drawingml/2006/main">
            <a:pPr algn="l">
              <a:defRPr sz="1500" b="0">
                <a:solidFill>
                  <a:srgbClr val="526275"/>
                </a:solidFill>
                <a:latin typeface="Arial"/>
                <a:ea typeface="Arial"/>
                <a:cs typeface="Arial"/>
              </a:defRPr>
            </a:pPr>
            <a:r>
              <a:rPr sz="1500" b="0">
                <a:solidFill>
                  <a:srgbClr val="526275"/>
                </a:solidFill>
                <a:latin typeface="Arial"/>
                <a:ea typeface="Arial"/>
                <a:cs typeface="Arial"/>
              </a:rPr>
              <a:t>How will you support and retain customers?</a:t>
            </a:r>
          </a:p>
        </p:txBody>
      </p:sp>
      <p:sp>
        <p:nvSpPr>
          <p:cNvPr id="16" name="Revenue streams">
            <a:extLst xmlns:a="http://schemas.openxmlformats.org/drawingml/2006/main">
              <a:ext uri="{FF2B5EF4-FFF2-40B4-BE49-F238E27FC236}">
                <a16:creationId xmlns:a16="http://schemas.microsoft.com/office/drawing/2014/main" id="{98B652F4-E205-4C09-90F3-0DF31FFF8E3A}"/>
              </a:ext>
            </a:extLst>
          </p:cNvPr>
          <p:cNvSpPr>
            <a:spLocks xmlns:a="http://schemas.openxmlformats.org/drawingml/2006/main" noGrp="1"/>
          </p:cNvSpPr>
          <p:nvPr/>
        </p:nvSpPr>
        <p:spPr>
          <a:xfrm xmlns:a="http://schemas.openxmlformats.org/drawingml/2006/main">
            <a:off x="6096000" y="4857750"/>
            <a:ext cx="5524500" cy="1238250"/>
          </a:xfrm>
          <a:prstGeom xmlns:a="http://schemas.openxmlformats.org/drawingml/2006/main" prst="rect">
            <a:avLst/>
          </a:prstGeom>
          <a:solidFill xmlns:a="http://schemas.openxmlformats.org/drawingml/2006/main">
            <a:srgbClr val="F5E7E3"/>
          </a:solidFill>
          <a:ln xmlns:a="http://schemas.openxmlformats.org/drawingml/2006/main" w="11430">
            <a:solidFill>
              <a:srgbClr val="BDCBD3"/>
            </a:solidFill>
            <a:prstDash val="solid"/>
          </a:ln>
        </p:spPr>
      </p:sp>
      <p:sp>
        <p:nvSpPr>
          <p:cNvPr id="17" name="Revenue streams">
            <a:extLst xmlns:a="http://schemas.openxmlformats.org/drawingml/2006/main">
              <a:ext uri="{FF2B5EF4-FFF2-40B4-BE49-F238E27FC236}">
                <a16:creationId xmlns:a16="http://schemas.microsoft.com/office/drawing/2014/main" id="{D6669A38-9708-4318-820B-E8F659437093}"/>
              </a:ext>
            </a:extLst>
          </p:cNvPr>
          <p:cNvSpPr>
            <a:spLocks xmlns:a="http://schemas.openxmlformats.org/drawingml/2006/main" noGrp="1"/>
          </p:cNvSpPr>
          <p:nvPr/>
        </p:nvSpPr>
        <p:spPr>
          <a:xfrm xmlns:a="http://schemas.openxmlformats.org/drawingml/2006/main">
            <a:off x="6229350" y="4981575"/>
            <a:ext cx="525780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1">
                <a:solidFill>
                  <a:srgbClr val="172B42"/>
                </a:solidFill>
                <a:latin typeface="Arial"/>
                <a:ea typeface="Arial"/>
                <a:cs typeface="Arial"/>
              </a:defRPr>
            </a:defPPr>
            <a:lvl1pPr algn="l">
              <a:defRPr sz="1725" b="1">
                <a:solidFill>
                  <a:srgbClr val="172B42"/>
                </a:solidFill>
                <a:latin typeface="Arial"/>
                <a:ea typeface="Arial"/>
                <a:cs typeface="Arial"/>
              </a:defRPr>
            </a:lvl1pPr>
            <a:lvl2pPr algn="l">
              <a:defRPr sz="1725" b="1">
                <a:solidFill>
                  <a:srgbClr val="172B42"/>
                </a:solidFill>
                <a:latin typeface="Arial"/>
                <a:ea typeface="Arial"/>
                <a:cs typeface="Arial"/>
              </a:defRPr>
            </a:lvl2pPr>
            <a:lvl3pPr algn="l">
              <a:defRPr sz="1725" b="1">
                <a:solidFill>
                  <a:srgbClr val="172B42"/>
                </a:solidFill>
                <a:latin typeface="Arial"/>
                <a:ea typeface="Arial"/>
                <a:cs typeface="Arial"/>
              </a:defRPr>
            </a:lvl3pPr>
            <a:lvl4pPr algn="l">
              <a:defRPr sz="1725" b="1">
                <a:solidFill>
                  <a:srgbClr val="172B42"/>
                </a:solidFill>
                <a:latin typeface="Arial"/>
                <a:ea typeface="Arial"/>
                <a:cs typeface="Arial"/>
              </a:defRPr>
            </a:lvl4pPr>
            <a:lvl5pPr algn="l">
              <a:defRPr sz="1725" b="1">
                <a:solidFill>
                  <a:srgbClr val="172B42"/>
                </a:solidFill>
                <a:latin typeface="Arial"/>
                <a:ea typeface="Arial"/>
                <a:cs typeface="Arial"/>
              </a:defRPr>
            </a:lvl5pPr>
            <a:lvl6pPr algn="l">
              <a:defRPr sz="1725" b="1">
                <a:solidFill>
                  <a:srgbClr val="172B42"/>
                </a:solidFill>
                <a:latin typeface="Arial"/>
                <a:ea typeface="Arial"/>
                <a:cs typeface="Arial"/>
              </a:defRPr>
            </a:lvl6pPr>
            <a:lvl7pPr algn="l">
              <a:defRPr sz="1725" b="1">
                <a:solidFill>
                  <a:srgbClr val="172B42"/>
                </a:solidFill>
                <a:latin typeface="Arial"/>
                <a:ea typeface="Arial"/>
                <a:cs typeface="Arial"/>
              </a:defRPr>
            </a:lvl7pPr>
            <a:lvl8pPr algn="l">
              <a:defRPr sz="1725" b="1">
                <a:solidFill>
                  <a:srgbClr val="172B42"/>
                </a:solidFill>
                <a:latin typeface="Arial"/>
                <a:ea typeface="Arial"/>
                <a:cs typeface="Arial"/>
              </a:defRPr>
            </a:lvl8pPr>
            <a:lvl9pPr algn="l">
              <a:defRPr sz="1725" b="1">
                <a:solidFill>
                  <a:srgbClr val="172B42"/>
                </a:solidFill>
                <a:latin typeface="Arial"/>
                <a:ea typeface="Arial"/>
                <a:cs typeface="Arial"/>
              </a:defRPr>
            </a:lvl9pPr>
          </a:lstStyle>
          <a:p xmlns:a="http://schemas.openxmlformats.org/drawingml/2006/main">
            <a:pPr algn="l">
              <a:defRPr sz="1725" b="1">
                <a:solidFill>
                  <a:srgbClr val="172B42"/>
                </a:solidFill>
                <a:latin typeface="Arial"/>
                <a:ea typeface="Arial"/>
                <a:cs typeface="Arial"/>
              </a:defRPr>
            </a:pPr>
            <a:r>
              <a:rPr sz="1725" b="1">
                <a:solidFill>
                  <a:srgbClr val="172B42"/>
                </a:solidFill>
                <a:latin typeface="Arial"/>
                <a:ea typeface="Arial"/>
                <a:cs typeface="Arial"/>
              </a:rPr>
              <a:t>Revenue streams</a:t>
            </a:r>
          </a:p>
        </p:txBody>
      </p:sp>
      <p:sp>
        <p:nvSpPr>
          <p:cNvPr id="18" name="What will customers pay for?">
            <a:extLst xmlns:a="http://schemas.openxmlformats.org/drawingml/2006/main">
              <a:ext uri="{FF2B5EF4-FFF2-40B4-BE49-F238E27FC236}">
                <a16:creationId xmlns:a16="http://schemas.microsoft.com/office/drawing/2014/main" id="{D16D4AF3-6628-463E-8EA9-1E8DA9B5826B}"/>
              </a:ext>
            </a:extLst>
          </p:cNvPr>
          <p:cNvSpPr>
            <a:spLocks xmlns:a="http://schemas.openxmlformats.org/drawingml/2006/main" noGrp="1"/>
          </p:cNvSpPr>
          <p:nvPr/>
        </p:nvSpPr>
        <p:spPr>
          <a:xfrm xmlns:a="http://schemas.openxmlformats.org/drawingml/2006/main">
            <a:off x="6229350" y="5495925"/>
            <a:ext cx="525780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0">
                <a:solidFill>
                  <a:srgbClr val="526275"/>
                </a:solidFill>
                <a:latin typeface="Arial"/>
                <a:ea typeface="Arial"/>
                <a:cs typeface="Arial"/>
              </a:defRPr>
            </a:defPPr>
            <a:lvl1pPr algn="l">
              <a:defRPr sz="1500" b="0">
                <a:solidFill>
                  <a:srgbClr val="526275"/>
                </a:solidFill>
                <a:latin typeface="Arial"/>
                <a:ea typeface="Arial"/>
                <a:cs typeface="Arial"/>
              </a:defRPr>
            </a:lvl1pPr>
            <a:lvl2pPr algn="l">
              <a:defRPr sz="1500" b="0">
                <a:solidFill>
                  <a:srgbClr val="526275"/>
                </a:solidFill>
                <a:latin typeface="Arial"/>
                <a:ea typeface="Arial"/>
                <a:cs typeface="Arial"/>
              </a:defRPr>
            </a:lvl2pPr>
            <a:lvl3pPr algn="l">
              <a:defRPr sz="1500" b="0">
                <a:solidFill>
                  <a:srgbClr val="526275"/>
                </a:solidFill>
                <a:latin typeface="Arial"/>
                <a:ea typeface="Arial"/>
                <a:cs typeface="Arial"/>
              </a:defRPr>
            </a:lvl3pPr>
            <a:lvl4pPr algn="l">
              <a:defRPr sz="1500" b="0">
                <a:solidFill>
                  <a:srgbClr val="526275"/>
                </a:solidFill>
                <a:latin typeface="Arial"/>
                <a:ea typeface="Arial"/>
                <a:cs typeface="Arial"/>
              </a:defRPr>
            </a:lvl4pPr>
            <a:lvl5pPr algn="l">
              <a:defRPr sz="1500" b="0">
                <a:solidFill>
                  <a:srgbClr val="526275"/>
                </a:solidFill>
                <a:latin typeface="Arial"/>
                <a:ea typeface="Arial"/>
                <a:cs typeface="Arial"/>
              </a:defRPr>
            </a:lvl5pPr>
            <a:lvl6pPr algn="l">
              <a:defRPr sz="1500" b="0">
                <a:solidFill>
                  <a:srgbClr val="526275"/>
                </a:solidFill>
                <a:latin typeface="Arial"/>
                <a:ea typeface="Arial"/>
                <a:cs typeface="Arial"/>
              </a:defRPr>
            </a:lvl6pPr>
            <a:lvl7pPr algn="l">
              <a:defRPr sz="1500" b="0">
                <a:solidFill>
                  <a:srgbClr val="526275"/>
                </a:solidFill>
                <a:latin typeface="Arial"/>
                <a:ea typeface="Arial"/>
                <a:cs typeface="Arial"/>
              </a:defRPr>
            </a:lvl7pPr>
            <a:lvl8pPr algn="l">
              <a:defRPr sz="1500" b="0">
                <a:solidFill>
                  <a:srgbClr val="526275"/>
                </a:solidFill>
                <a:latin typeface="Arial"/>
                <a:ea typeface="Arial"/>
                <a:cs typeface="Arial"/>
              </a:defRPr>
            </a:lvl8pPr>
            <a:lvl9pPr algn="l">
              <a:defRPr sz="1500" b="0">
                <a:solidFill>
                  <a:srgbClr val="526275"/>
                </a:solidFill>
                <a:latin typeface="Arial"/>
                <a:ea typeface="Arial"/>
                <a:cs typeface="Arial"/>
              </a:defRPr>
            </a:lvl9pPr>
          </a:lstStyle>
          <a:p xmlns:a="http://schemas.openxmlformats.org/drawingml/2006/main">
            <a:pPr algn="l">
              <a:defRPr sz="1500" b="0">
                <a:solidFill>
                  <a:srgbClr val="526275"/>
                </a:solidFill>
                <a:latin typeface="Arial"/>
                <a:ea typeface="Arial"/>
                <a:cs typeface="Arial"/>
              </a:defRPr>
            </a:pPr>
            <a:r>
              <a:rPr sz="1500" b="0">
                <a:solidFill>
                  <a:srgbClr val="526275"/>
                </a:solidFill>
                <a:latin typeface="Arial"/>
                <a:ea typeface="Arial"/>
                <a:cs typeface="Arial"/>
              </a:rPr>
              <a:t>What will customers pay for?</a:t>
            </a:r>
          </a:p>
        </p:txBody>
      </p:sp>
      <p:sp>
        <p:nvSpPr>
          <p:cNvPr id="19" name="Key resources">
            <a:extLst xmlns:a="http://schemas.openxmlformats.org/drawingml/2006/main">
              <a:ext uri="{FF2B5EF4-FFF2-40B4-BE49-F238E27FC236}">
                <a16:creationId xmlns:a16="http://schemas.microsoft.com/office/drawing/2014/main" id="{219D8B17-9588-45B9-AE0F-79328B4862C9}"/>
              </a:ext>
            </a:extLst>
          </p:cNvPr>
          <p:cNvSpPr>
            <a:spLocks xmlns:a="http://schemas.openxmlformats.org/drawingml/2006/main" noGrp="1"/>
          </p:cNvSpPr>
          <p:nvPr/>
        </p:nvSpPr>
        <p:spPr>
          <a:xfrm xmlns:a="http://schemas.openxmlformats.org/drawingml/2006/main">
            <a:off x="2781300" y="3467100"/>
            <a:ext cx="2209800" cy="1390650"/>
          </a:xfrm>
          <a:prstGeom xmlns:a="http://schemas.openxmlformats.org/drawingml/2006/main" prst="rect">
            <a:avLst/>
          </a:prstGeom>
          <a:solidFill xmlns:a="http://schemas.openxmlformats.org/drawingml/2006/main">
            <a:srgbClr val="E9F2F5"/>
          </a:solidFill>
          <a:ln xmlns:a="http://schemas.openxmlformats.org/drawingml/2006/main" w="11430">
            <a:solidFill>
              <a:srgbClr val="BDCBD3"/>
            </a:solidFill>
            <a:prstDash val="solid"/>
          </a:ln>
        </p:spPr>
      </p:sp>
      <p:sp>
        <p:nvSpPr>
          <p:cNvPr id="20" name="Key resources">
            <a:extLst xmlns:a="http://schemas.openxmlformats.org/drawingml/2006/main">
              <a:ext uri="{FF2B5EF4-FFF2-40B4-BE49-F238E27FC236}">
                <a16:creationId xmlns:a16="http://schemas.microsoft.com/office/drawing/2014/main" id="{C9D0AC2E-68CA-4AA3-ABD2-49EC443956B3}"/>
              </a:ext>
            </a:extLst>
          </p:cNvPr>
          <p:cNvSpPr>
            <a:spLocks xmlns:a="http://schemas.openxmlformats.org/drawingml/2006/main" noGrp="1"/>
          </p:cNvSpPr>
          <p:nvPr/>
        </p:nvSpPr>
        <p:spPr>
          <a:xfrm xmlns:a="http://schemas.openxmlformats.org/drawingml/2006/main">
            <a:off x="2914650" y="3590925"/>
            <a:ext cx="194310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1">
                <a:solidFill>
                  <a:srgbClr val="172B42"/>
                </a:solidFill>
                <a:latin typeface="Arial"/>
                <a:ea typeface="Arial"/>
                <a:cs typeface="Arial"/>
              </a:defRPr>
            </a:defPPr>
            <a:lvl1pPr algn="l">
              <a:defRPr sz="1725" b="1">
                <a:solidFill>
                  <a:srgbClr val="172B42"/>
                </a:solidFill>
                <a:latin typeface="Arial"/>
                <a:ea typeface="Arial"/>
                <a:cs typeface="Arial"/>
              </a:defRPr>
            </a:lvl1pPr>
            <a:lvl2pPr algn="l">
              <a:defRPr sz="1725" b="1">
                <a:solidFill>
                  <a:srgbClr val="172B42"/>
                </a:solidFill>
                <a:latin typeface="Arial"/>
                <a:ea typeface="Arial"/>
                <a:cs typeface="Arial"/>
              </a:defRPr>
            </a:lvl2pPr>
            <a:lvl3pPr algn="l">
              <a:defRPr sz="1725" b="1">
                <a:solidFill>
                  <a:srgbClr val="172B42"/>
                </a:solidFill>
                <a:latin typeface="Arial"/>
                <a:ea typeface="Arial"/>
                <a:cs typeface="Arial"/>
              </a:defRPr>
            </a:lvl3pPr>
            <a:lvl4pPr algn="l">
              <a:defRPr sz="1725" b="1">
                <a:solidFill>
                  <a:srgbClr val="172B42"/>
                </a:solidFill>
                <a:latin typeface="Arial"/>
                <a:ea typeface="Arial"/>
                <a:cs typeface="Arial"/>
              </a:defRPr>
            </a:lvl4pPr>
            <a:lvl5pPr algn="l">
              <a:defRPr sz="1725" b="1">
                <a:solidFill>
                  <a:srgbClr val="172B42"/>
                </a:solidFill>
                <a:latin typeface="Arial"/>
                <a:ea typeface="Arial"/>
                <a:cs typeface="Arial"/>
              </a:defRPr>
            </a:lvl5pPr>
            <a:lvl6pPr algn="l">
              <a:defRPr sz="1725" b="1">
                <a:solidFill>
                  <a:srgbClr val="172B42"/>
                </a:solidFill>
                <a:latin typeface="Arial"/>
                <a:ea typeface="Arial"/>
                <a:cs typeface="Arial"/>
              </a:defRPr>
            </a:lvl6pPr>
            <a:lvl7pPr algn="l">
              <a:defRPr sz="1725" b="1">
                <a:solidFill>
                  <a:srgbClr val="172B42"/>
                </a:solidFill>
                <a:latin typeface="Arial"/>
                <a:ea typeface="Arial"/>
                <a:cs typeface="Arial"/>
              </a:defRPr>
            </a:lvl7pPr>
            <a:lvl8pPr algn="l">
              <a:defRPr sz="1725" b="1">
                <a:solidFill>
                  <a:srgbClr val="172B42"/>
                </a:solidFill>
                <a:latin typeface="Arial"/>
                <a:ea typeface="Arial"/>
                <a:cs typeface="Arial"/>
              </a:defRPr>
            </a:lvl8pPr>
            <a:lvl9pPr algn="l">
              <a:defRPr sz="1725" b="1">
                <a:solidFill>
                  <a:srgbClr val="172B42"/>
                </a:solidFill>
                <a:latin typeface="Arial"/>
                <a:ea typeface="Arial"/>
                <a:cs typeface="Arial"/>
              </a:defRPr>
            </a:lvl9pPr>
          </a:lstStyle>
          <a:p xmlns:a="http://schemas.openxmlformats.org/drawingml/2006/main">
            <a:pPr algn="l">
              <a:defRPr sz="1725" b="1">
                <a:solidFill>
                  <a:srgbClr val="172B42"/>
                </a:solidFill>
                <a:latin typeface="Arial"/>
                <a:ea typeface="Arial"/>
                <a:cs typeface="Arial"/>
              </a:defRPr>
            </a:pPr>
            <a:r>
              <a:rPr sz="1725" b="1">
                <a:solidFill>
                  <a:srgbClr val="172B42"/>
                </a:solidFill>
                <a:latin typeface="Arial"/>
                <a:ea typeface="Arial"/>
                <a:cs typeface="Arial"/>
              </a:rPr>
              <a:t>Key resources</a:t>
            </a:r>
          </a:p>
        </p:txBody>
      </p:sp>
      <p:sp>
        <p:nvSpPr>
          <p:cNvPr id="21" name="What people, assets or tools are essential?">
            <a:extLst xmlns:a="http://schemas.openxmlformats.org/drawingml/2006/main">
              <a:ext uri="{FF2B5EF4-FFF2-40B4-BE49-F238E27FC236}">
                <a16:creationId xmlns:a16="http://schemas.microsoft.com/office/drawing/2014/main" id="{C2B1611F-1E3F-4D1B-9E5A-5A98F718851F}"/>
              </a:ext>
            </a:extLst>
          </p:cNvPr>
          <p:cNvSpPr>
            <a:spLocks xmlns:a="http://schemas.openxmlformats.org/drawingml/2006/main" noGrp="1"/>
          </p:cNvSpPr>
          <p:nvPr/>
        </p:nvSpPr>
        <p:spPr>
          <a:xfrm xmlns:a="http://schemas.openxmlformats.org/drawingml/2006/main">
            <a:off x="2914650" y="4105275"/>
            <a:ext cx="1943100" cy="657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0">
                <a:solidFill>
                  <a:srgbClr val="526275"/>
                </a:solidFill>
                <a:latin typeface="Arial"/>
                <a:ea typeface="Arial"/>
                <a:cs typeface="Arial"/>
              </a:defRPr>
            </a:defPPr>
            <a:lvl1pPr algn="l">
              <a:defRPr sz="1500" b="0">
                <a:solidFill>
                  <a:srgbClr val="526275"/>
                </a:solidFill>
                <a:latin typeface="Arial"/>
                <a:ea typeface="Arial"/>
                <a:cs typeface="Arial"/>
              </a:defRPr>
            </a:lvl1pPr>
            <a:lvl2pPr algn="l">
              <a:defRPr sz="1500" b="0">
                <a:solidFill>
                  <a:srgbClr val="526275"/>
                </a:solidFill>
                <a:latin typeface="Arial"/>
                <a:ea typeface="Arial"/>
                <a:cs typeface="Arial"/>
              </a:defRPr>
            </a:lvl2pPr>
            <a:lvl3pPr algn="l">
              <a:defRPr sz="1500" b="0">
                <a:solidFill>
                  <a:srgbClr val="526275"/>
                </a:solidFill>
                <a:latin typeface="Arial"/>
                <a:ea typeface="Arial"/>
                <a:cs typeface="Arial"/>
              </a:defRPr>
            </a:lvl3pPr>
            <a:lvl4pPr algn="l">
              <a:defRPr sz="1500" b="0">
                <a:solidFill>
                  <a:srgbClr val="526275"/>
                </a:solidFill>
                <a:latin typeface="Arial"/>
                <a:ea typeface="Arial"/>
                <a:cs typeface="Arial"/>
              </a:defRPr>
            </a:lvl4pPr>
            <a:lvl5pPr algn="l">
              <a:defRPr sz="1500" b="0">
                <a:solidFill>
                  <a:srgbClr val="526275"/>
                </a:solidFill>
                <a:latin typeface="Arial"/>
                <a:ea typeface="Arial"/>
                <a:cs typeface="Arial"/>
              </a:defRPr>
            </a:lvl5pPr>
            <a:lvl6pPr algn="l">
              <a:defRPr sz="1500" b="0">
                <a:solidFill>
                  <a:srgbClr val="526275"/>
                </a:solidFill>
                <a:latin typeface="Arial"/>
                <a:ea typeface="Arial"/>
                <a:cs typeface="Arial"/>
              </a:defRPr>
            </a:lvl6pPr>
            <a:lvl7pPr algn="l">
              <a:defRPr sz="1500" b="0">
                <a:solidFill>
                  <a:srgbClr val="526275"/>
                </a:solidFill>
                <a:latin typeface="Arial"/>
                <a:ea typeface="Arial"/>
                <a:cs typeface="Arial"/>
              </a:defRPr>
            </a:lvl7pPr>
            <a:lvl8pPr algn="l">
              <a:defRPr sz="1500" b="0">
                <a:solidFill>
                  <a:srgbClr val="526275"/>
                </a:solidFill>
                <a:latin typeface="Arial"/>
                <a:ea typeface="Arial"/>
                <a:cs typeface="Arial"/>
              </a:defRPr>
            </a:lvl8pPr>
            <a:lvl9pPr algn="l">
              <a:defRPr sz="1500" b="0">
                <a:solidFill>
                  <a:srgbClr val="526275"/>
                </a:solidFill>
                <a:latin typeface="Arial"/>
                <a:ea typeface="Arial"/>
                <a:cs typeface="Arial"/>
              </a:defRPr>
            </a:lvl9pPr>
          </a:lstStyle>
          <a:p xmlns:a="http://schemas.openxmlformats.org/drawingml/2006/main">
            <a:pPr algn="l">
              <a:defRPr sz="1500" b="0">
                <a:solidFill>
                  <a:srgbClr val="526275"/>
                </a:solidFill>
                <a:latin typeface="Arial"/>
                <a:ea typeface="Arial"/>
                <a:cs typeface="Arial"/>
              </a:defRPr>
            </a:pPr>
            <a:r>
              <a:rPr sz="1500" b="0">
                <a:solidFill>
                  <a:srgbClr val="526275"/>
                </a:solidFill>
                <a:latin typeface="Arial"/>
                <a:ea typeface="Arial"/>
                <a:cs typeface="Arial"/>
              </a:rPr>
              <a:t>What people, assets or tools are essential?</a:t>
            </a:r>
          </a:p>
        </p:txBody>
      </p:sp>
      <p:sp>
        <p:nvSpPr>
          <p:cNvPr id="22" name="Key activities">
            <a:extLst xmlns:a="http://schemas.openxmlformats.org/drawingml/2006/main">
              <a:ext uri="{FF2B5EF4-FFF2-40B4-BE49-F238E27FC236}">
                <a16:creationId xmlns:a16="http://schemas.microsoft.com/office/drawing/2014/main" id="{D5D625C6-374A-4E83-A326-F7A014D41368}"/>
              </a:ext>
            </a:extLst>
          </p:cNvPr>
          <p:cNvSpPr>
            <a:spLocks xmlns:a="http://schemas.openxmlformats.org/drawingml/2006/main" noGrp="1"/>
          </p:cNvSpPr>
          <p:nvPr/>
        </p:nvSpPr>
        <p:spPr>
          <a:xfrm xmlns:a="http://schemas.openxmlformats.org/drawingml/2006/main">
            <a:off x="2781300" y="2076450"/>
            <a:ext cx="2209800" cy="1390650"/>
          </a:xfrm>
          <a:prstGeom xmlns:a="http://schemas.openxmlformats.org/drawingml/2006/main" prst="rect">
            <a:avLst/>
          </a:prstGeom>
          <a:solidFill xmlns:a="http://schemas.openxmlformats.org/drawingml/2006/main">
            <a:srgbClr val="F4EEDD"/>
          </a:solidFill>
          <a:ln xmlns:a="http://schemas.openxmlformats.org/drawingml/2006/main" w="11430">
            <a:solidFill>
              <a:srgbClr val="BDCBD3"/>
            </a:solidFill>
            <a:prstDash val="solid"/>
          </a:ln>
        </p:spPr>
      </p:sp>
      <p:sp>
        <p:nvSpPr>
          <p:cNvPr id="23" name="Key activities">
            <a:extLst xmlns:a="http://schemas.openxmlformats.org/drawingml/2006/main">
              <a:ext uri="{FF2B5EF4-FFF2-40B4-BE49-F238E27FC236}">
                <a16:creationId xmlns:a16="http://schemas.microsoft.com/office/drawing/2014/main" id="{4C3DA78A-9CCC-41CA-A6B2-28EBF48925A5}"/>
              </a:ext>
            </a:extLst>
          </p:cNvPr>
          <p:cNvSpPr>
            <a:spLocks xmlns:a="http://schemas.openxmlformats.org/drawingml/2006/main" noGrp="1"/>
          </p:cNvSpPr>
          <p:nvPr/>
        </p:nvSpPr>
        <p:spPr>
          <a:xfrm xmlns:a="http://schemas.openxmlformats.org/drawingml/2006/main">
            <a:off x="2914650" y="2200275"/>
            <a:ext cx="194310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1">
                <a:solidFill>
                  <a:srgbClr val="172B42"/>
                </a:solidFill>
                <a:latin typeface="Arial"/>
                <a:ea typeface="Arial"/>
                <a:cs typeface="Arial"/>
              </a:defRPr>
            </a:defPPr>
            <a:lvl1pPr algn="l">
              <a:defRPr sz="1725" b="1">
                <a:solidFill>
                  <a:srgbClr val="172B42"/>
                </a:solidFill>
                <a:latin typeface="Arial"/>
                <a:ea typeface="Arial"/>
                <a:cs typeface="Arial"/>
              </a:defRPr>
            </a:lvl1pPr>
            <a:lvl2pPr algn="l">
              <a:defRPr sz="1725" b="1">
                <a:solidFill>
                  <a:srgbClr val="172B42"/>
                </a:solidFill>
                <a:latin typeface="Arial"/>
                <a:ea typeface="Arial"/>
                <a:cs typeface="Arial"/>
              </a:defRPr>
            </a:lvl2pPr>
            <a:lvl3pPr algn="l">
              <a:defRPr sz="1725" b="1">
                <a:solidFill>
                  <a:srgbClr val="172B42"/>
                </a:solidFill>
                <a:latin typeface="Arial"/>
                <a:ea typeface="Arial"/>
                <a:cs typeface="Arial"/>
              </a:defRPr>
            </a:lvl3pPr>
            <a:lvl4pPr algn="l">
              <a:defRPr sz="1725" b="1">
                <a:solidFill>
                  <a:srgbClr val="172B42"/>
                </a:solidFill>
                <a:latin typeface="Arial"/>
                <a:ea typeface="Arial"/>
                <a:cs typeface="Arial"/>
              </a:defRPr>
            </a:lvl4pPr>
            <a:lvl5pPr algn="l">
              <a:defRPr sz="1725" b="1">
                <a:solidFill>
                  <a:srgbClr val="172B42"/>
                </a:solidFill>
                <a:latin typeface="Arial"/>
                <a:ea typeface="Arial"/>
                <a:cs typeface="Arial"/>
              </a:defRPr>
            </a:lvl5pPr>
            <a:lvl6pPr algn="l">
              <a:defRPr sz="1725" b="1">
                <a:solidFill>
                  <a:srgbClr val="172B42"/>
                </a:solidFill>
                <a:latin typeface="Arial"/>
                <a:ea typeface="Arial"/>
                <a:cs typeface="Arial"/>
              </a:defRPr>
            </a:lvl6pPr>
            <a:lvl7pPr algn="l">
              <a:defRPr sz="1725" b="1">
                <a:solidFill>
                  <a:srgbClr val="172B42"/>
                </a:solidFill>
                <a:latin typeface="Arial"/>
                <a:ea typeface="Arial"/>
                <a:cs typeface="Arial"/>
              </a:defRPr>
            </a:lvl7pPr>
            <a:lvl8pPr algn="l">
              <a:defRPr sz="1725" b="1">
                <a:solidFill>
                  <a:srgbClr val="172B42"/>
                </a:solidFill>
                <a:latin typeface="Arial"/>
                <a:ea typeface="Arial"/>
                <a:cs typeface="Arial"/>
              </a:defRPr>
            </a:lvl8pPr>
            <a:lvl9pPr algn="l">
              <a:defRPr sz="1725" b="1">
                <a:solidFill>
                  <a:srgbClr val="172B42"/>
                </a:solidFill>
                <a:latin typeface="Arial"/>
                <a:ea typeface="Arial"/>
                <a:cs typeface="Arial"/>
              </a:defRPr>
            </a:lvl9pPr>
          </a:lstStyle>
          <a:p xmlns:a="http://schemas.openxmlformats.org/drawingml/2006/main">
            <a:pPr algn="l">
              <a:defRPr sz="1725" b="1">
                <a:solidFill>
                  <a:srgbClr val="172B42"/>
                </a:solidFill>
                <a:latin typeface="Arial"/>
                <a:ea typeface="Arial"/>
                <a:cs typeface="Arial"/>
              </a:defRPr>
            </a:pPr>
            <a:r>
              <a:rPr sz="1725" b="1">
                <a:solidFill>
                  <a:srgbClr val="172B42"/>
                </a:solidFill>
                <a:latin typeface="Arial"/>
                <a:ea typeface="Arial"/>
                <a:cs typeface="Arial"/>
              </a:rPr>
              <a:t>Key activities</a:t>
            </a:r>
          </a:p>
        </p:txBody>
      </p:sp>
      <p:sp>
        <p:nvSpPr>
          <p:cNvPr id="24" name="What work creates the value?">
            <a:extLst xmlns:a="http://schemas.openxmlformats.org/drawingml/2006/main">
              <a:ext uri="{FF2B5EF4-FFF2-40B4-BE49-F238E27FC236}">
                <a16:creationId xmlns:a16="http://schemas.microsoft.com/office/drawing/2014/main" id="{2BCE167A-00AF-4B0B-97DC-B0B2A36CC928}"/>
              </a:ext>
            </a:extLst>
          </p:cNvPr>
          <p:cNvSpPr>
            <a:spLocks xmlns:a="http://schemas.openxmlformats.org/drawingml/2006/main" noGrp="1"/>
          </p:cNvSpPr>
          <p:nvPr/>
        </p:nvSpPr>
        <p:spPr>
          <a:xfrm xmlns:a="http://schemas.openxmlformats.org/drawingml/2006/main">
            <a:off x="2914650" y="2714625"/>
            <a:ext cx="1943100" cy="657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0">
                <a:solidFill>
                  <a:srgbClr val="526275"/>
                </a:solidFill>
                <a:latin typeface="Arial"/>
                <a:ea typeface="Arial"/>
                <a:cs typeface="Arial"/>
              </a:defRPr>
            </a:defPPr>
            <a:lvl1pPr algn="l">
              <a:defRPr sz="1500" b="0">
                <a:solidFill>
                  <a:srgbClr val="526275"/>
                </a:solidFill>
                <a:latin typeface="Arial"/>
                <a:ea typeface="Arial"/>
                <a:cs typeface="Arial"/>
              </a:defRPr>
            </a:lvl1pPr>
            <a:lvl2pPr algn="l">
              <a:defRPr sz="1500" b="0">
                <a:solidFill>
                  <a:srgbClr val="526275"/>
                </a:solidFill>
                <a:latin typeface="Arial"/>
                <a:ea typeface="Arial"/>
                <a:cs typeface="Arial"/>
              </a:defRPr>
            </a:lvl2pPr>
            <a:lvl3pPr algn="l">
              <a:defRPr sz="1500" b="0">
                <a:solidFill>
                  <a:srgbClr val="526275"/>
                </a:solidFill>
                <a:latin typeface="Arial"/>
                <a:ea typeface="Arial"/>
                <a:cs typeface="Arial"/>
              </a:defRPr>
            </a:lvl3pPr>
            <a:lvl4pPr algn="l">
              <a:defRPr sz="1500" b="0">
                <a:solidFill>
                  <a:srgbClr val="526275"/>
                </a:solidFill>
                <a:latin typeface="Arial"/>
                <a:ea typeface="Arial"/>
                <a:cs typeface="Arial"/>
              </a:defRPr>
            </a:lvl4pPr>
            <a:lvl5pPr algn="l">
              <a:defRPr sz="1500" b="0">
                <a:solidFill>
                  <a:srgbClr val="526275"/>
                </a:solidFill>
                <a:latin typeface="Arial"/>
                <a:ea typeface="Arial"/>
                <a:cs typeface="Arial"/>
              </a:defRPr>
            </a:lvl5pPr>
            <a:lvl6pPr algn="l">
              <a:defRPr sz="1500" b="0">
                <a:solidFill>
                  <a:srgbClr val="526275"/>
                </a:solidFill>
                <a:latin typeface="Arial"/>
                <a:ea typeface="Arial"/>
                <a:cs typeface="Arial"/>
              </a:defRPr>
            </a:lvl6pPr>
            <a:lvl7pPr algn="l">
              <a:defRPr sz="1500" b="0">
                <a:solidFill>
                  <a:srgbClr val="526275"/>
                </a:solidFill>
                <a:latin typeface="Arial"/>
                <a:ea typeface="Arial"/>
                <a:cs typeface="Arial"/>
              </a:defRPr>
            </a:lvl7pPr>
            <a:lvl8pPr algn="l">
              <a:defRPr sz="1500" b="0">
                <a:solidFill>
                  <a:srgbClr val="526275"/>
                </a:solidFill>
                <a:latin typeface="Arial"/>
                <a:ea typeface="Arial"/>
                <a:cs typeface="Arial"/>
              </a:defRPr>
            </a:lvl8pPr>
            <a:lvl9pPr algn="l">
              <a:defRPr sz="1500" b="0">
                <a:solidFill>
                  <a:srgbClr val="526275"/>
                </a:solidFill>
                <a:latin typeface="Arial"/>
                <a:ea typeface="Arial"/>
                <a:cs typeface="Arial"/>
              </a:defRPr>
            </a:lvl9pPr>
          </a:lstStyle>
          <a:p xmlns:a="http://schemas.openxmlformats.org/drawingml/2006/main">
            <a:pPr algn="l">
              <a:defRPr sz="1500" b="0">
                <a:solidFill>
                  <a:srgbClr val="526275"/>
                </a:solidFill>
                <a:latin typeface="Arial"/>
                <a:ea typeface="Arial"/>
                <a:cs typeface="Arial"/>
              </a:defRPr>
            </a:pPr>
            <a:r>
              <a:rPr sz="1500" b="0">
                <a:solidFill>
                  <a:srgbClr val="526275"/>
                </a:solidFill>
                <a:latin typeface="Arial"/>
                <a:ea typeface="Arial"/>
                <a:cs typeface="Arial"/>
              </a:rPr>
              <a:t>What work creates the value?</a:t>
            </a:r>
          </a:p>
        </p:txBody>
      </p:sp>
      <p:sp>
        <p:nvSpPr>
          <p:cNvPr id="25" name="Key partners">
            <a:extLst xmlns:a="http://schemas.openxmlformats.org/drawingml/2006/main">
              <a:ext uri="{FF2B5EF4-FFF2-40B4-BE49-F238E27FC236}">
                <a16:creationId xmlns:a16="http://schemas.microsoft.com/office/drawing/2014/main" id="{C732040B-1828-4604-8C64-C8D27CF85CCC}"/>
              </a:ext>
            </a:extLst>
          </p:cNvPr>
          <p:cNvSpPr>
            <a:spLocks xmlns:a="http://schemas.openxmlformats.org/drawingml/2006/main" noGrp="1"/>
          </p:cNvSpPr>
          <p:nvPr/>
        </p:nvSpPr>
        <p:spPr>
          <a:xfrm xmlns:a="http://schemas.openxmlformats.org/drawingml/2006/main">
            <a:off x="571500" y="2076450"/>
            <a:ext cx="2209800" cy="2781300"/>
          </a:xfrm>
          <a:prstGeom xmlns:a="http://schemas.openxmlformats.org/drawingml/2006/main" prst="rect">
            <a:avLst/>
          </a:prstGeom>
          <a:solidFill xmlns:a="http://schemas.openxmlformats.org/drawingml/2006/main">
            <a:srgbClr val="E9EEE3"/>
          </a:solidFill>
          <a:ln xmlns:a="http://schemas.openxmlformats.org/drawingml/2006/main" w="11430">
            <a:solidFill>
              <a:srgbClr val="BDCBD3"/>
            </a:solidFill>
            <a:prstDash val="solid"/>
          </a:ln>
        </p:spPr>
      </p:sp>
      <p:sp>
        <p:nvSpPr>
          <p:cNvPr id="26" name="Key partners">
            <a:extLst xmlns:a="http://schemas.openxmlformats.org/drawingml/2006/main">
              <a:ext uri="{FF2B5EF4-FFF2-40B4-BE49-F238E27FC236}">
                <a16:creationId xmlns:a16="http://schemas.microsoft.com/office/drawing/2014/main" id="{3BC3FC2A-C336-4060-B4CA-4DACA75FCADD}"/>
              </a:ext>
            </a:extLst>
          </p:cNvPr>
          <p:cNvSpPr>
            <a:spLocks xmlns:a="http://schemas.openxmlformats.org/drawingml/2006/main" noGrp="1"/>
          </p:cNvSpPr>
          <p:nvPr/>
        </p:nvSpPr>
        <p:spPr>
          <a:xfrm xmlns:a="http://schemas.openxmlformats.org/drawingml/2006/main">
            <a:off x="704850" y="2200275"/>
            <a:ext cx="194310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1">
                <a:solidFill>
                  <a:srgbClr val="172B42"/>
                </a:solidFill>
                <a:latin typeface="Arial"/>
                <a:ea typeface="Arial"/>
                <a:cs typeface="Arial"/>
              </a:defRPr>
            </a:defPPr>
            <a:lvl1pPr algn="l">
              <a:defRPr sz="1725" b="1">
                <a:solidFill>
                  <a:srgbClr val="172B42"/>
                </a:solidFill>
                <a:latin typeface="Arial"/>
                <a:ea typeface="Arial"/>
                <a:cs typeface="Arial"/>
              </a:defRPr>
            </a:lvl1pPr>
            <a:lvl2pPr algn="l">
              <a:defRPr sz="1725" b="1">
                <a:solidFill>
                  <a:srgbClr val="172B42"/>
                </a:solidFill>
                <a:latin typeface="Arial"/>
                <a:ea typeface="Arial"/>
                <a:cs typeface="Arial"/>
              </a:defRPr>
            </a:lvl2pPr>
            <a:lvl3pPr algn="l">
              <a:defRPr sz="1725" b="1">
                <a:solidFill>
                  <a:srgbClr val="172B42"/>
                </a:solidFill>
                <a:latin typeface="Arial"/>
                <a:ea typeface="Arial"/>
                <a:cs typeface="Arial"/>
              </a:defRPr>
            </a:lvl3pPr>
            <a:lvl4pPr algn="l">
              <a:defRPr sz="1725" b="1">
                <a:solidFill>
                  <a:srgbClr val="172B42"/>
                </a:solidFill>
                <a:latin typeface="Arial"/>
                <a:ea typeface="Arial"/>
                <a:cs typeface="Arial"/>
              </a:defRPr>
            </a:lvl4pPr>
            <a:lvl5pPr algn="l">
              <a:defRPr sz="1725" b="1">
                <a:solidFill>
                  <a:srgbClr val="172B42"/>
                </a:solidFill>
                <a:latin typeface="Arial"/>
                <a:ea typeface="Arial"/>
                <a:cs typeface="Arial"/>
              </a:defRPr>
            </a:lvl5pPr>
            <a:lvl6pPr algn="l">
              <a:defRPr sz="1725" b="1">
                <a:solidFill>
                  <a:srgbClr val="172B42"/>
                </a:solidFill>
                <a:latin typeface="Arial"/>
                <a:ea typeface="Arial"/>
                <a:cs typeface="Arial"/>
              </a:defRPr>
            </a:lvl6pPr>
            <a:lvl7pPr algn="l">
              <a:defRPr sz="1725" b="1">
                <a:solidFill>
                  <a:srgbClr val="172B42"/>
                </a:solidFill>
                <a:latin typeface="Arial"/>
                <a:ea typeface="Arial"/>
                <a:cs typeface="Arial"/>
              </a:defRPr>
            </a:lvl7pPr>
            <a:lvl8pPr algn="l">
              <a:defRPr sz="1725" b="1">
                <a:solidFill>
                  <a:srgbClr val="172B42"/>
                </a:solidFill>
                <a:latin typeface="Arial"/>
                <a:ea typeface="Arial"/>
                <a:cs typeface="Arial"/>
              </a:defRPr>
            </a:lvl8pPr>
            <a:lvl9pPr algn="l">
              <a:defRPr sz="1725" b="1">
                <a:solidFill>
                  <a:srgbClr val="172B42"/>
                </a:solidFill>
                <a:latin typeface="Arial"/>
                <a:ea typeface="Arial"/>
                <a:cs typeface="Arial"/>
              </a:defRPr>
            </a:lvl9pPr>
          </a:lstStyle>
          <a:p xmlns:a="http://schemas.openxmlformats.org/drawingml/2006/main">
            <a:pPr algn="l">
              <a:defRPr sz="1725" b="1">
                <a:solidFill>
                  <a:srgbClr val="172B42"/>
                </a:solidFill>
                <a:latin typeface="Arial"/>
                <a:ea typeface="Arial"/>
                <a:cs typeface="Arial"/>
              </a:defRPr>
            </a:pPr>
            <a:r>
              <a:rPr sz="1725" b="1">
                <a:solidFill>
                  <a:srgbClr val="172B42"/>
                </a:solidFill>
                <a:latin typeface="Arial"/>
                <a:ea typeface="Arial"/>
                <a:cs typeface="Arial"/>
              </a:rPr>
              <a:t>Key partners</a:t>
            </a:r>
          </a:p>
        </p:txBody>
      </p:sp>
      <p:sp>
        <p:nvSpPr>
          <p:cNvPr id="27" name="Who helps deliver the service?">
            <a:extLst xmlns:a="http://schemas.openxmlformats.org/drawingml/2006/main">
              <a:ext uri="{FF2B5EF4-FFF2-40B4-BE49-F238E27FC236}">
                <a16:creationId xmlns:a16="http://schemas.microsoft.com/office/drawing/2014/main" id="{C12AB313-9987-44E0-8A0D-6AF9DD0FD81F}"/>
              </a:ext>
            </a:extLst>
          </p:cNvPr>
          <p:cNvSpPr>
            <a:spLocks xmlns:a="http://schemas.openxmlformats.org/drawingml/2006/main" noGrp="1"/>
          </p:cNvSpPr>
          <p:nvPr/>
        </p:nvSpPr>
        <p:spPr>
          <a:xfrm xmlns:a="http://schemas.openxmlformats.org/drawingml/2006/main">
            <a:off x="704850" y="2714625"/>
            <a:ext cx="1943100" cy="2047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Who helps deliver the service?</a:t>
            </a:r>
          </a:p>
        </p:txBody>
      </p:sp>
      <p:sp>
        <p:nvSpPr>
          <p:cNvPr id="28" name="Cost structure">
            <a:extLst xmlns:a="http://schemas.openxmlformats.org/drawingml/2006/main">
              <a:ext uri="{FF2B5EF4-FFF2-40B4-BE49-F238E27FC236}">
                <a16:creationId xmlns:a16="http://schemas.microsoft.com/office/drawing/2014/main" id="{9D82410A-ED3F-46D8-A19C-C133E7609BE3}"/>
              </a:ext>
            </a:extLst>
          </p:cNvPr>
          <p:cNvSpPr>
            <a:spLocks xmlns:a="http://schemas.openxmlformats.org/drawingml/2006/main" noGrp="1"/>
          </p:cNvSpPr>
          <p:nvPr/>
        </p:nvSpPr>
        <p:spPr>
          <a:xfrm xmlns:a="http://schemas.openxmlformats.org/drawingml/2006/main">
            <a:off x="571500" y="4857750"/>
            <a:ext cx="5524500" cy="1238250"/>
          </a:xfrm>
          <a:prstGeom xmlns:a="http://schemas.openxmlformats.org/drawingml/2006/main" prst="rect">
            <a:avLst/>
          </a:prstGeom>
          <a:solidFill xmlns:a="http://schemas.openxmlformats.org/drawingml/2006/main">
            <a:srgbClr val="EDEAF3"/>
          </a:solidFill>
          <a:ln xmlns:a="http://schemas.openxmlformats.org/drawingml/2006/main" w="11430">
            <a:solidFill>
              <a:srgbClr val="BDCBD3"/>
            </a:solidFill>
            <a:prstDash val="solid"/>
          </a:ln>
        </p:spPr>
      </p:sp>
      <p:sp>
        <p:nvSpPr>
          <p:cNvPr id="29" name="Cost structure">
            <a:extLst xmlns:a="http://schemas.openxmlformats.org/drawingml/2006/main">
              <a:ext uri="{FF2B5EF4-FFF2-40B4-BE49-F238E27FC236}">
                <a16:creationId xmlns:a16="http://schemas.microsoft.com/office/drawing/2014/main" id="{1277CDEC-D0D3-4D80-8E29-DD1DE4D3F080}"/>
              </a:ext>
            </a:extLst>
          </p:cNvPr>
          <p:cNvSpPr>
            <a:spLocks xmlns:a="http://schemas.openxmlformats.org/drawingml/2006/main" noGrp="1"/>
          </p:cNvSpPr>
          <p:nvPr/>
        </p:nvSpPr>
        <p:spPr>
          <a:xfrm xmlns:a="http://schemas.openxmlformats.org/drawingml/2006/main">
            <a:off x="704850" y="4981575"/>
            <a:ext cx="525780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1">
                <a:solidFill>
                  <a:srgbClr val="172B42"/>
                </a:solidFill>
                <a:latin typeface="Arial"/>
                <a:ea typeface="Arial"/>
                <a:cs typeface="Arial"/>
              </a:defRPr>
            </a:defPPr>
            <a:lvl1pPr algn="l">
              <a:defRPr sz="1725" b="1">
                <a:solidFill>
                  <a:srgbClr val="172B42"/>
                </a:solidFill>
                <a:latin typeface="Arial"/>
                <a:ea typeface="Arial"/>
                <a:cs typeface="Arial"/>
              </a:defRPr>
            </a:lvl1pPr>
            <a:lvl2pPr algn="l">
              <a:defRPr sz="1725" b="1">
                <a:solidFill>
                  <a:srgbClr val="172B42"/>
                </a:solidFill>
                <a:latin typeface="Arial"/>
                <a:ea typeface="Arial"/>
                <a:cs typeface="Arial"/>
              </a:defRPr>
            </a:lvl2pPr>
            <a:lvl3pPr algn="l">
              <a:defRPr sz="1725" b="1">
                <a:solidFill>
                  <a:srgbClr val="172B42"/>
                </a:solidFill>
                <a:latin typeface="Arial"/>
                <a:ea typeface="Arial"/>
                <a:cs typeface="Arial"/>
              </a:defRPr>
            </a:lvl3pPr>
            <a:lvl4pPr algn="l">
              <a:defRPr sz="1725" b="1">
                <a:solidFill>
                  <a:srgbClr val="172B42"/>
                </a:solidFill>
                <a:latin typeface="Arial"/>
                <a:ea typeface="Arial"/>
                <a:cs typeface="Arial"/>
              </a:defRPr>
            </a:lvl4pPr>
            <a:lvl5pPr algn="l">
              <a:defRPr sz="1725" b="1">
                <a:solidFill>
                  <a:srgbClr val="172B42"/>
                </a:solidFill>
                <a:latin typeface="Arial"/>
                <a:ea typeface="Arial"/>
                <a:cs typeface="Arial"/>
              </a:defRPr>
            </a:lvl5pPr>
            <a:lvl6pPr algn="l">
              <a:defRPr sz="1725" b="1">
                <a:solidFill>
                  <a:srgbClr val="172B42"/>
                </a:solidFill>
                <a:latin typeface="Arial"/>
                <a:ea typeface="Arial"/>
                <a:cs typeface="Arial"/>
              </a:defRPr>
            </a:lvl6pPr>
            <a:lvl7pPr algn="l">
              <a:defRPr sz="1725" b="1">
                <a:solidFill>
                  <a:srgbClr val="172B42"/>
                </a:solidFill>
                <a:latin typeface="Arial"/>
                <a:ea typeface="Arial"/>
                <a:cs typeface="Arial"/>
              </a:defRPr>
            </a:lvl7pPr>
            <a:lvl8pPr algn="l">
              <a:defRPr sz="1725" b="1">
                <a:solidFill>
                  <a:srgbClr val="172B42"/>
                </a:solidFill>
                <a:latin typeface="Arial"/>
                <a:ea typeface="Arial"/>
                <a:cs typeface="Arial"/>
              </a:defRPr>
            </a:lvl8pPr>
            <a:lvl9pPr algn="l">
              <a:defRPr sz="1725" b="1">
                <a:solidFill>
                  <a:srgbClr val="172B42"/>
                </a:solidFill>
                <a:latin typeface="Arial"/>
                <a:ea typeface="Arial"/>
                <a:cs typeface="Arial"/>
              </a:defRPr>
            </a:lvl9pPr>
          </a:lstStyle>
          <a:p xmlns:a="http://schemas.openxmlformats.org/drawingml/2006/main">
            <a:pPr algn="l">
              <a:defRPr sz="1725" b="1">
                <a:solidFill>
                  <a:srgbClr val="172B42"/>
                </a:solidFill>
                <a:latin typeface="Arial"/>
                <a:ea typeface="Arial"/>
                <a:cs typeface="Arial"/>
              </a:defRPr>
            </a:pPr>
            <a:r>
              <a:rPr sz="1725" b="1">
                <a:solidFill>
                  <a:srgbClr val="172B42"/>
                </a:solidFill>
                <a:latin typeface="Arial"/>
                <a:ea typeface="Arial"/>
                <a:cs typeface="Arial"/>
              </a:rPr>
              <a:t>Cost structure</a:t>
            </a:r>
          </a:p>
        </p:txBody>
      </p:sp>
      <p:sp>
        <p:nvSpPr>
          <p:cNvPr id="30" name="What costs recur as you operate?">
            <a:extLst xmlns:a="http://schemas.openxmlformats.org/drawingml/2006/main">
              <a:ext uri="{FF2B5EF4-FFF2-40B4-BE49-F238E27FC236}">
                <a16:creationId xmlns:a16="http://schemas.microsoft.com/office/drawing/2014/main" id="{4BA7C087-0033-4054-94B1-2A7F6E3E4B57}"/>
              </a:ext>
            </a:extLst>
          </p:cNvPr>
          <p:cNvSpPr>
            <a:spLocks xmlns:a="http://schemas.openxmlformats.org/drawingml/2006/main" noGrp="1"/>
          </p:cNvSpPr>
          <p:nvPr/>
        </p:nvSpPr>
        <p:spPr>
          <a:xfrm xmlns:a="http://schemas.openxmlformats.org/drawingml/2006/main">
            <a:off x="704850" y="5495925"/>
            <a:ext cx="525780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0">
                <a:solidFill>
                  <a:srgbClr val="526275"/>
                </a:solidFill>
                <a:latin typeface="Arial"/>
                <a:ea typeface="Arial"/>
                <a:cs typeface="Arial"/>
              </a:defRPr>
            </a:defPPr>
            <a:lvl1pPr algn="l">
              <a:defRPr sz="1500" b="0">
                <a:solidFill>
                  <a:srgbClr val="526275"/>
                </a:solidFill>
                <a:latin typeface="Arial"/>
                <a:ea typeface="Arial"/>
                <a:cs typeface="Arial"/>
              </a:defRPr>
            </a:lvl1pPr>
            <a:lvl2pPr algn="l">
              <a:defRPr sz="1500" b="0">
                <a:solidFill>
                  <a:srgbClr val="526275"/>
                </a:solidFill>
                <a:latin typeface="Arial"/>
                <a:ea typeface="Arial"/>
                <a:cs typeface="Arial"/>
              </a:defRPr>
            </a:lvl2pPr>
            <a:lvl3pPr algn="l">
              <a:defRPr sz="1500" b="0">
                <a:solidFill>
                  <a:srgbClr val="526275"/>
                </a:solidFill>
                <a:latin typeface="Arial"/>
                <a:ea typeface="Arial"/>
                <a:cs typeface="Arial"/>
              </a:defRPr>
            </a:lvl3pPr>
            <a:lvl4pPr algn="l">
              <a:defRPr sz="1500" b="0">
                <a:solidFill>
                  <a:srgbClr val="526275"/>
                </a:solidFill>
                <a:latin typeface="Arial"/>
                <a:ea typeface="Arial"/>
                <a:cs typeface="Arial"/>
              </a:defRPr>
            </a:lvl4pPr>
            <a:lvl5pPr algn="l">
              <a:defRPr sz="1500" b="0">
                <a:solidFill>
                  <a:srgbClr val="526275"/>
                </a:solidFill>
                <a:latin typeface="Arial"/>
                <a:ea typeface="Arial"/>
                <a:cs typeface="Arial"/>
              </a:defRPr>
            </a:lvl5pPr>
            <a:lvl6pPr algn="l">
              <a:defRPr sz="1500" b="0">
                <a:solidFill>
                  <a:srgbClr val="526275"/>
                </a:solidFill>
                <a:latin typeface="Arial"/>
                <a:ea typeface="Arial"/>
                <a:cs typeface="Arial"/>
              </a:defRPr>
            </a:lvl6pPr>
            <a:lvl7pPr algn="l">
              <a:defRPr sz="1500" b="0">
                <a:solidFill>
                  <a:srgbClr val="526275"/>
                </a:solidFill>
                <a:latin typeface="Arial"/>
                <a:ea typeface="Arial"/>
                <a:cs typeface="Arial"/>
              </a:defRPr>
            </a:lvl7pPr>
            <a:lvl8pPr algn="l">
              <a:defRPr sz="1500" b="0">
                <a:solidFill>
                  <a:srgbClr val="526275"/>
                </a:solidFill>
                <a:latin typeface="Arial"/>
                <a:ea typeface="Arial"/>
                <a:cs typeface="Arial"/>
              </a:defRPr>
            </a:lvl8pPr>
            <a:lvl9pPr algn="l">
              <a:defRPr sz="1500" b="0">
                <a:solidFill>
                  <a:srgbClr val="526275"/>
                </a:solidFill>
                <a:latin typeface="Arial"/>
                <a:ea typeface="Arial"/>
                <a:cs typeface="Arial"/>
              </a:defRPr>
            </a:lvl9pPr>
          </a:lstStyle>
          <a:p xmlns:a="http://schemas.openxmlformats.org/drawingml/2006/main">
            <a:pPr algn="l">
              <a:defRPr sz="1500" b="0">
                <a:solidFill>
                  <a:srgbClr val="526275"/>
                </a:solidFill>
                <a:latin typeface="Arial"/>
                <a:ea typeface="Arial"/>
                <a:cs typeface="Arial"/>
              </a:defRPr>
            </a:pPr>
            <a:r>
              <a:rPr sz="1500" b="0">
                <a:solidFill>
                  <a:srgbClr val="526275"/>
                </a:solidFill>
                <a:latin typeface="Arial"/>
                <a:ea typeface="Arial"/>
                <a:cs typeface="Arial"/>
              </a:rPr>
              <a:t>What costs recur as you operate?</a:t>
            </a:r>
          </a:p>
        </p:txBody>
      </p:sp>
    </p:spTree>
    <p:extLst>
      <p:ext uri="{BB962C8B-B14F-4D97-AF65-F5344CB8AC3E}">
        <p14:creationId xmlns:p14="http://schemas.microsoft.com/office/powerpoint/2010/main" val="101381405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2026-10-29T17:18:00.4660000Z</dcterms:created>
  <dcterms:modified xsi:type="dcterms:W3CDTF">2026-10-29T17:18:00.4660000Z</dcterms:modified>
</coreProperties>
</file>