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6967f9fcf484f69" /><Relationship Type="http://schemas.openxmlformats.org/officeDocument/2006/relationships/extended-properties" Target="/docProps/app.xml" Id="Re50527a88cac4ddc" /><Relationship Type="http://schemas.openxmlformats.org/officeDocument/2006/relationships/officeDocument" Target="/ppt/presentation.xml" Id="R976e3085cda04de0" /></Relationships>
</file>

<file path=ppt/presentation.xml><?xml version="1.0" encoding="utf-8"?>
<p:presentation xmlns:p="http://schemas.openxmlformats.org/presentationml/2006/main">
  <p:sldMasterIdLst>
    <p:sldMasterId xmlns:r="http://schemas.openxmlformats.org/officeDocument/2006/relationships" id="2147483648" r:id="R1ae5e1ef81a6403f"/>
  </p:sldMasterIdLst>
  <p:notesMasterIdLst>
    <p:notesMasterId xmlns:r="http://schemas.openxmlformats.org/officeDocument/2006/relationships" r:id="R16c66bee29fd4352"/>
  </p:notesMasterIdLst>
  <p:sldIdLst>
    <p:sldId xmlns:r="http://schemas.openxmlformats.org/officeDocument/2006/relationships" id="256" r:id="R8b6bffee1f144fd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de09c6cd36f4ba7" /><Relationship Type="http://schemas.openxmlformats.org/officeDocument/2006/relationships/slideMaster" Target="/ppt/slideMasters/slideMaster1.xml" Id="R1ae5e1ef81a6403f" /><Relationship Type="http://schemas.openxmlformats.org/officeDocument/2006/relationships/notesMaster" Target="/ppt/notesMasters/notesMaster1.xml" Id="R16c66bee29fd4352" /><Relationship Type="http://schemas.openxmlformats.org/officeDocument/2006/relationships/presProps" Target="/ppt/presProps.xml" Id="Rd9f75886249846cb" /><Relationship Type="http://schemas.openxmlformats.org/officeDocument/2006/relationships/tableStyles" Target="/ppt/tableStyles.xml" Id="R5a0aba3eb1944f61" /><Relationship Type="http://schemas.openxmlformats.org/officeDocument/2006/relationships/slide" Target="/ppt/slides/slide1.xml" Id="R8b6bffee1f144fd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53b686449b242f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677062c4a6c4b5d" /><Relationship Type="http://schemas.openxmlformats.org/officeDocument/2006/relationships/notesMaster" Target="/ppt/notesMasters/notesMaster1.xml" Id="R566eb3401f2c44f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91e7954f612460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6546eb854eb42e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4690b8d1cf14cc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a200d4d8aef448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e9066d9b0de468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c0a1438ed294ad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00CC5B0-A5D8-42DA-9EB4-A28FFDC330E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B19983F-77CC-442F-9253-09C1E73460D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508B6FB-F058-487A-8740-84072704618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3356EDD-028D-4645-B4EB-0B68517FBC2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CDA7E16-4CA6-4D8C-A149-B29E400B0BC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C9C2182-A6BE-4F67-9BCC-8AAD98675D8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4ABEAB3-CF43-4F16-94DE-1AF5F72DCA5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125DF26-8C39-42F1-960E-44211378EED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8B953F6-0CF6-4200-A9C4-D9A95AECAB2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0543027-EDDE-473D-B62F-5AC2E763059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b63c8b3cb0a4918" /><Relationship Type="http://schemas.openxmlformats.org/officeDocument/2006/relationships/slideLayout" Target="/ppt/slideLayouts/slideLayout1.xml" Id="R2ecab15d38634c41" /><Relationship Type="http://schemas.openxmlformats.org/officeDocument/2006/relationships/slideLayout" Target="/ppt/slideLayouts/slideLayout2.xml" Id="Re8950c865b7c444b" /><Relationship Type="http://schemas.openxmlformats.org/officeDocument/2006/relationships/slideLayout" Target="/ppt/slideLayouts/slideLayout3.xml" Id="R9f5772439fec48b8" /><Relationship Type="http://schemas.openxmlformats.org/officeDocument/2006/relationships/slideLayout" Target="/ppt/slideLayouts/slideLayout4.xml" Id="R5da89fe3f26348f3" /><Relationship Type="http://schemas.openxmlformats.org/officeDocument/2006/relationships/slideLayout" Target="/ppt/slideLayouts/slideLayout5.xml" Id="Re5f9d2a56a074646" /><Relationship Type="http://schemas.openxmlformats.org/officeDocument/2006/relationships/slideLayout" Target="/ppt/slideLayouts/slideLayout6.xml" Id="Redea3745fef1407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ecab15d38634c41"/>
    <p:sldLayoutId xmlns:r="http://schemas.openxmlformats.org/officeDocument/2006/relationships" id="2147483650" r:id="Re8950c865b7c444b"/>
    <p:sldLayoutId xmlns:r="http://schemas.openxmlformats.org/officeDocument/2006/relationships" id="2147483651" r:id="R9f5772439fec48b8"/>
    <p:sldLayoutId xmlns:r="http://schemas.openxmlformats.org/officeDocument/2006/relationships" id="2147483652" r:id="R5da89fe3f26348f3"/>
    <p:sldLayoutId xmlns:r="http://schemas.openxmlformats.org/officeDocument/2006/relationships" id="2147483653" r:id="Re5f9d2a56a074646"/>
    <p:sldLayoutId xmlns:r="http://schemas.openxmlformats.org/officeDocument/2006/relationships" id="2147483654" r:id="Redea3745fef1407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68b5400d2364ba4" /><Relationship Type="http://schemas.openxmlformats.org/officeDocument/2006/relationships/notesSlide" Target="/ppt/notesSlides/notesSlide1.xml" Id="Rdd1bd92727ef435b"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1" name="Lean Canvas Template">
            <a:extLst xmlns:a="http://schemas.openxmlformats.org/drawingml/2006/main">
              <a:ext uri="{FF2B5EF4-FFF2-40B4-BE49-F238E27FC236}">
                <a16:creationId xmlns:a16="http://schemas.microsoft.com/office/drawing/2014/main" id="{672584ED-AE16-4CFF-98C9-023F722D7106}"/>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Lean Canvas Template</a:t>
            </a:r>
          </a:p>
        </p:txBody>
      </p:sp>
      <p:sp>
        <p:nvSpPr>
          <p:cNvPr id="2" name="Capture the problem, audience, proposed solut">
            <a:extLst xmlns:a="http://schemas.openxmlformats.org/drawingml/2006/main">
              <a:ext uri="{FF2B5EF4-FFF2-40B4-BE49-F238E27FC236}">
                <a16:creationId xmlns:a16="http://schemas.microsoft.com/office/drawing/2014/main" id="{CE5977A2-EE14-4625-87FD-98F5F1BB1DCB}"/>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Capture the problem, audience, proposed solution and economics before expanding the plan. Treat each entry as a hypothesis until you have evidence.</a:t>
            </a:r>
          </a:p>
        </p:txBody>
      </p:sp>
      <p:sp>
        <p:nvSpPr>
          <p:cNvPr id="3" name="English editable starter. Replace prompts wit">
            <a:extLst xmlns:a="http://schemas.openxmlformats.org/drawingml/2006/main">
              <a:ext uri="{FF2B5EF4-FFF2-40B4-BE49-F238E27FC236}">
                <a16:creationId xmlns:a16="http://schemas.microsoft.com/office/drawing/2014/main" id="{61B86313-216D-49E6-AE07-24DDCDAD9ED9}"/>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Problem">
            <a:extLst xmlns:a="http://schemas.openxmlformats.org/drawingml/2006/main">
              <a:ext uri="{FF2B5EF4-FFF2-40B4-BE49-F238E27FC236}">
                <a16:creationId xmlns:a16="http://schemas.microsoft.com/office/drawing/2014/main" id="{132EC6FA-B2AE-46BF-B122-9C90C7139B1D}"/>
              </a:ext>
            </a:extLst>
          </p:cNvPr>
          <p:cNvSpPr>
            <a:spLocks xmlns:a="http://schemas.openxmlformats.org/drawingml/2006/main" noGrp="1"/>
          </p:cNvSpPr>
          <p:nvPr/>
        </p:nvSpPr>
        <p:spPr>
          <a:xfrm xmlns:a="http://schemas.openxmlformats.org/drawingml/2006/main">
            <a:off x="571500" y="2076450"/>
            <a:ext cx="2209800" cy="2781300"/>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5" name="Problem">
            <a:extLst xmlns:a="http://schemas.openxmlformats.org/drawingml/2006/main">
              <a:ext uri="{FF2B5EF4-FFF2-40B4-BE49-F238E27FC236}">
                <a16:creationId xmlns:a16="http://schemas.microsoft.com/office/drawing/2014/main" id="{66243B38-7FB4-46CF-885F-3C2DEA431D62}"/>
              </a:ext>
            </a:extLst>
          </p:cNvPr>
          <p:cNvSpPr>
            <a:spLocks xmlns:a="http://schemas.openxmlformats.org/drawingml/2006/main" noGrp="1"/>
          </p:cNvSpPr>
          <p:nvPr/>
        </p:nvSpPr>
        <p:spPr>
          <a:xfrm xmlns:a="http://schemas.openxmlformats.org/drawingml/2006/main">
            <a:off x="704850" y="2200275"/>
            <a:ext cx="19431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72B42"/>
                </a:solidFill>
                <a:latin typeface="Arial"/>
                <a:ea typeface="Arial"/>
                <a:cs typeface="Arial"/>
              </a:defRPr>
            </a:defPPr>
            <a:lvl1pPr algn="l">
              <a:defRPr sz="1725" b="1">
                <a:solidFill>
                  <a:srgbClr val="172B42"/>
                </a:solidFill>
                <a:latin typeface="Arial"/>
                <a:ea typeface="Arial"/>
                <a:cs typeface="Arial"/>
              </a:defRPr>
            </a:lvl1pPr>
            <a:lvl2pPr algn="l">
              <a:defRPr sz="1725" b="1">
                <a:solidFill>
                  <a:srgbClr val="172B42"/>
                </a:solidFill>
                <a:latin typeface="Arial"/>
                <a:ea typeface="Arial"/>
                <a:cs typeface="Arial"/>
              </a:defRPr>
            </a:lvl2pPr>
            <a:lvl3pPr algn="l">
              <a:defRPr sz="1725" b="1">
                <a:solidFill>
                  <a:srgbClr val="172B42"/>
                </a:solidFill>
                <a:latin typeface="Arial"/>
                <a:ea typeface="Arial"/>
                <a:cs typeface="Arial"/>
              </a:defRPr>
            </a:lvl3pPr>
            <a:lvl4pPr algn="l">
              <a:defRPr sz="1725" b="1">
                <a:solidFill>
                  <a:srgbClr val="172B42"/>
                </a:solidFill>
                <a:latin typeface="Arial"/>
                <a:ea typeface="Arial"/>
                <a:cs typeface="Arial"/>
              </a:defRPr>
            </a:lvl4pPr>
            <a:lvl5pPr algn="l">
              <a:defRPr sz="1725" b="1">
                <a:solidFill>
                  <a:srgbClr val="172B42"/>
                </a:solidFill>
                <a:latin typeface="Arial"/>
                <a:ea typeface="Arial"/>
                <a:cs typeface="Arial"/>
              </a:defRPr>
            </a:lvl5pPr>
            <a:lvl6pPr algn="l">
              <a:defRPr sz="1725" b="1">
                <a:solidFill>
                  <a:srgbClr val="172B42"/>
                </a:solidFill>
                <a:latin typeface="Arial"/>
                <a:ea typeface="Arial"/>
                <a:cs typeface="Arial"/>
              </a:defRPr>
            </a:lvl6pPr>
            <a:lvl7pPr algn="l">
              <a:defRPr sz="1725" b="1">
                <a:solidFill>
                  <a:srgbClr val="172B42"/>
                </a:solidFill>
                <a:latin typeface="Arial"/>
                <a:ea typeface="Arial"/>
                <a:cs typeface="Arial"/>
              </a:defRPr>
            </a:lvl7pPr>
            <a:lvl8pPr algn="l">
              <a:defRPr sz="1725" b="1">
                <a:solidFill>
                  <a:srgbClr val="172B42"/>
                </a:solidFill>
                <a:latin typeface="Arial"/>
                <a:ea typeface="Arial"/>
                <a:cs typeface="Arial"/>
              </a:defRPr>
            </a:lvl8pPr>
            <a:lvl9pPr algn="l">
              <a:defRPr sz="1725" b="1">
                <a:solidFill>
                  <a:srgbClr val="172B42"/>
                </a:solidFill>
                <a:latin typeface="Arial"/>
                <a:ea typeface="Arial"/>
                <a:cs typeface="Arial"/>
              </a:defRPr>
            </a:lvl9pPr>
          </a:lstStyle>
          <a:p xmlns:a="http://schemas.openxmlformats.org/drawingml/2006/main">
            <a:pPr algn="l">
              <a:defRPr sz="1725" b="1">
                <a:solidFill>
                  <a:srgbClr val="172B42"/>
                </a:solidFill>
                <a:latin typeface="Arial"/>
                <a:ea typeface="Arial"/>
                <a:cs typeface="Arial"/>
              </a:defRPr>
            </a:pPr>
            <a:r>
              <a:rPr sz="1725" b="1">
                <a:solidFill>
                  <a:srgbClr val="172B42"/>
                </a:solidFill>
                <a:latin typeface="Arial"/>
                <a:ea typeface="Arial"/>
                <a:cs typeface="Arial"/>
              </a:rPr>
              <a:t>Problem</a:t>
            </a:r>
          </a:p>
        </p:txBody>
      </p:sp>
      <p:sp>
        <p:nvSpPr>
          <p:cNvPr id="6" name="List the concrete problems you aim to solve.">
            <a:extLst xmlns:a="http://schemas.openxmlformats.org/drawingml/2006/main">
              <a:ext uri="{FF2B5EF4-FFF2-40B4-BE49-F238E27FC236}">
                <a16:creationId xmlns:a16="http://schemas.microsoft.com/office/drawing/2014/main" id="{255E434C-5F8F-4C33-86B4-0D5B8110DEB2}"/>
              </a:ext>
            </a:extLst>
          </p:cNvPr>
          <p:cNvSpPr>
            <a:spLocks xmlns:a="http://schemas.openxmlformats.org/drawingml/2006/main" noGrp="1"/>
          </p:cNvSpPr>
          <p:nvPr/>
        </p:nvSpPr>
        <p:spPr>
          <a:xfrm xmlns:a="http://schemas.openxmlformats.org/drawingml/2006/main">
            <a:off x="704850" y="2714625"/>
            <a:ext cx="1943100" cy="2047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List the concrete problems you aim to solve.</a:t>
            </a:r>
          </a:p>
        </p:txBody>
      </p:sp>
      <p:sp>
        <p:nvSpPr>
          <p:cNvPr id="7" name="Customer segments">
            <a:extLst xmlns:a="http://schemas.openxmlformats.org/drawingml/2006/main">
              <a:ext uri="{FF2B5EF4-FFF2-40B4-BE49-F238E27FC236}">
                <a16:creationId xmlns:a16="http://schemas.microsoft.com/office/drawing/2014/main" id="{739F4A72-F968-4FB7-B941-219FF6879F10}"/>
              </a:ext>
            </a:extLst>
          </p:cNvPr>
          <p:cNvSpPr>
            <a:spLocks xmlns:a="http://schemas.openxmlformats.org/drawingml/2006/main" noGrp="1"/>
          </p:cNvSpPr>
          <p:nvPr/>
        </p:nvSpPr>
        <p:spPr>
          <a:xfrm xmlns:a="http://schemas.openxmlformats.org/drawingml/2006/main">
            <a:off x="9410700" y="2076450"/>
            <a:ext cx="2209800" cy="2781300"/>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8" name="Customer segments">
            <a:extLst xmlns:a="http://schemas.openxmlformats.org/drawingml/2006/main">
              <a:ext uri="{FF2B5EF4-FFF2-40B4-BE49-F238E27FC236}">
                <a16:creationId xmlns:a16="http://schemas.microsoft.com/office/drawing/2014/main" id="{4764A58F-8558-4BE3-8A75-629C7972A0AF}"/>
              </a:ext>
            </a:extLst>
          </p:cNvPr>
          <p:cNvSpPr>
            <a:spLocks xmlns:a="http://schemas.openxmlformats.org/drawingml/2006/main" noGrp="1"/>
          </p:cNvSpPr>
          <p:nvPr/>
        </p:nvSpPr>
        <p:spPr>
          <a:xfrm xmlns:a="http://schemas.openxmlformats.org/drawingml/2006/main">
            <a:off x="9544050" y="2200275"/>
            <a:ext cx="19431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72B42"/>
                </a:solidFill>
                <a:latin typeface="Arial"/>
                <a:ea typeface="Arial"/>
                <a:cs typeface="Arial"/>
              </a:defRPr>
            </a:defPPr>
            <a:lvl1pPr algn="l">
              <a:defRPr sz="1725" b="1">
                <a:solidFill>
                  <a:srgbClr val="172B42"/>
                </a:solidFill>
                <a:latin typeface="Arial"/>
                <a:ea typeface="Arial"/>
                <a:cs typeface="Arial"/>
              </a:defRPr>
            </a:lvl1pPr>
            <a:lvl2pPr algn="l">
              <a:defRPr sz="1725" b="1">
                <a:solidFill>
                  <a:srgbClr val="172B42"/>
                </a:solidFill>
                <a:latin typeface="Arial"/>
                <a:ea typeface="Arial"/>
                <a:cs typeface="Arial"/>
              </a:defRPr>
            </a:lvl2pPr>
            <a:lvl3pPr algn="l">
              <a:defRPr sz="1725" b="1">
                <a:solidFill>
                  <a:srgbClr val="172B42"/>
                </a:solidFill>
                <a:latin typeface="Arial"/>
                <a:ea typeface="Arial"/>
                <a:cs typeface="Arial"/>
              </a:defRPr>
            </a:lvl3pPr>
            <a:lvl4pPr algn="l">
              <a:defRPr sz="1725" b="1">
                <a:solidFill>
                  <a:srgbClr val="172B42"/>
                </a:solidFill>
                <a:latin typeface="Arial"/>
                <a:ea typeface="Arial"/>
                <a:cs typeface="Arial"/>
              </a:defRPr>
            </a:lvl4pPr>
            <a:lvl5pPr algn="l">
              <a:defRPr sz="1725" b="1">
                <a:solidFill>
                  <a:srgbClr val="172B42"/>
                </a:solidFill>
                <a:latin typeface="Arial"/>
                <a:ea typeface="Arial"/>
                <a:cs typeface="Arial"/>
              </a:defRPr>
            </a:lvl5pPr>
            <a:lvl6pPr algn="l">
              <a:defRPr sz="1725" b="1">
                <a:solidFill>
                  <a:srgbClr val="172B42"/>
                </a:solidFill>
                <a:latin typeface="Arial"/>
                <a:ea typeface="Arial"/>
                <a:cs typeface="Arial"/>
              </a:defRPr>
            </a:lvl6pPr>
            <a:lvl7pPr algn="l">
              <a:defRPr sz="1725" b="1">
                <a:solidFill>
                  <a:srgbClr val="172B42"/>
                </a:solidFill>
                <a:latin typeface="Arial"/>
                <a:ea typeface="Arial"/>
                <a:cs typeface="Arial"/>
              </a:defRPr>
            </a:lvl7pPr>
            <a:lvl8pPr algn="l">
              <a:defRPr sz="1725" b="1">
                <a:solidFill>
                  <a:srgbClr val="172B42"/>
                </a:solidFill>
                <a:latin typeface="Arial"/>
                <a:ea typeface="Arial"/>
                <a:cs typeface="Arial"/>
              </a:defRPr>
            </a:lvl8pPr>
            <a:lvl9pPr algn="l">
              <a:defRPr sz="1725" b="1">
                <a:solidFill>
                  <a:srgbClr val="172B42"/>
                </a:solidFill>
                <a:latin typeface="Arial"/>
                <a:ea typeface="Arial"/>
                <a:cs typeface="Arial"/>
              </a:defRPr>
            </a:lvl9pPr>
          </a:lstStyle>
          <a:p xmlns:a="http://schemas.openxmlformats.org/drawingml/2006/main">
            <a:pPr algn="l">
              <a:defRPr sz="1725" b="1">
                <a:solidFill>
                  <a:srgbClr val="172B42"/>
                </a:solidFill>
                <a:latin typeface="Arial"/>
                <a:ea typeface="Arial"/>
                <a:cs typeface="Arial"/>
              </a:defRPr>
            </a:pPr>
            <a:r>
              <a:rPr sz="1725" b="1">
                <a:solidFill>
                  <a:srgbClr val="172B42"/>
                </a:solidFill>
                <a:latin typeface="Arial"/>
                <a:ea typeface="Arial"/>
                <a:cs typeface="Arial"/>
              </a:rPr>
              <a:t>Customer segments</a:t>
            </a:r>
          </a:p>
        </p:txBody>
      </p:sp>
      <p:sp>
        <p:nvSpPr>
          <p:cNvPr id="9" name="Define who experiences the problem.">
            <a:extLst xmlns:a="http://schemas.openxmlformats.org/drawingml/2006/main">
              <a:ext uri="{FF2B5EF4-FFF2-40B4-BE49-F238E27FC236}">
                <a16:creationId xmlns:a16="http://schemas.microsoft.com/office/drawing/2014/main" id="{1B71754D-FD60-40DD-9DA2-B2CA40934FF4}"/>
              </a:ext>
            </a:extLst>
          </p:cNvPr>
          <p:cNvSpPr>
            <a:spLocks xmlns:a="http://schemas.openxmlformats.org/drawingml/2006/main" noGrp="1"/>
          </p:cNvSpPr>
          <p:nvPr/>
        </p:nvSpPr>
        <p:spPr>
          <a:xfrm xmlns:a="http://schemas.openxmlformats.org/drawingml/2006/main">
            <a:off x="9544050" y="2714625"/>
            <a:ext cx="1943100" cy="2047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Define who experiences the problem.</a:t>
            </a:r>
          </a:p>
        </p:txBody>
      </p:sp>
      <p:sp>
        <p:nvSpPr>
          <p:cNvPr id="10" name="Unique value proposition">
            <a:extLst xmlns:a="http://schemas.openxmlformats.org/drawingml/2006/main">
              <a:ext uri="{FF2B5EF4-FFF2-40B4-BE49-F238E27FC236}">
                <a16:creationId xmlns:a16="http://schemas.microsoft.com/office/drawing/2014/main" id="{56D658F6-4B30-4BB6-88CC-CEB7DAAE0526}"/>
              </a:ext>
            </a:extLst>
          </p:cNvPr>
          <p:cNvSpPr>
            <a:spLocks xmlns:a="http://schemas.openxmlformats.org/drawingml/2006/main" noGrp="1"/>
          </p:cNvSpPr>
          <p:nvPr/>
        </p:nvSpPr>
        <p:spPr>
          <a:xfrm xmlns:a="http://schemas.openxmlformats.org/drawingml/2006/main">
            <a:off x="4991100" y="2076450"/>
            <a:ext cx="2209800" cy="2781300"/>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11" name="Unique value proposition">
            <a:extLst xmlns:a="http://schemas.openxmlformats.org/drawingml/2006/main">
              <a:ext uri="{FF2B5EF4-FFF2-40B4-BE49-F238E27FC236}">
                <a16:creationId xmlns:a16="http://schemas.microsoft.com/office/drawing/2014/main" id="{72A42122-DD78-4A91-8D3B-F963DF6F208E}"/>
              </a:ext>
            </a:extLst>
          </p:cNvPr>
          <p:cNvSpPr>
            <a:spLocks xmlns:a="http://schemas.openxmlformats.org/drawingml/2006/main" noGrp="1"/>
          </p:cNvSpPr>
          <p:nvPr/>
        </p:nvSpPr>
        <p:spPr>
          <a:xfrm xmlns:a="http://schemas.openxmlformats.org/drawingml/2006/main">
            <a:off x="5124450" y="2200275"/>
            <a:ext cx="19431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72B42"/>
                </a:solidFill>
                <a:latin typeface="Arial"/>
                <a:ea typeface="Arial"/>
                <a:cs typeface="Arial"/>
              </a:defRPr>
            </a:defPPr>
            <a:lvl1pPr algn="l">
              <a:defRPr sz="1725" b="1">
                <a:solidFill>
                  <a:srgbClr val="172B42"/>
                </a:solidFill>
                <a:latin typeface="Arial"/>
                <a:ea typeface="Arial"/>
                <a:cs typeface="Arial"/>
              </a:defRPr>
            </a:lvl1pPr>
            <a:lvl2pPr algn="l">
              <a:defRPr sz="1725" b="1">
                <a:solidFill>
                  <a:srgbClr val="172B42"/>
                </a:solidFill>
                <a:latin typeface="Arial"/>
                <a:ea typeface="Arial"/>
                <a:cs typeface="Arial"/>
              </a:defRPr>
            </a:lvl2pPr>
            <a:lvl3pPr algn="l">
              <a:defRPr sz="1725" b="1">
                <a:solidFill>
                  <a:srgbClr val="172B42"/>
                </a:solidFill>
                <a:latin typeface="Arial"/>
                <a:ea typeface="Arial"/>
                <a:cs typeface="Arial"/>
              </a:defRPr>
            </a:lvl3pPr>
            <a:lvl4pPr algn="l">
              <a:defRPr sz="1725" b="1">
                <a:solidFill>
                  <a:srgbClr val="172B42"/>
                </a:solidFill>
                <a:latin typeface="Arial"/>
                <a:ea typeface="Arial"/>
                <a:cs typeface="Arial"/>
              </a:defRPr>
            </a:lvl4pPr>
            <a:lvl5pPr algn="l">
              <a:defRPr sz="1725" b="1">
                <a:solidFill>
                  <a:srgbClr val="172B42"/>
                </a:solidFill>
                <a:latin typeface="Arial"/>
                <a:ea typeface="Arial"/>
                <a:cs typeface="Arial"/>
              </a:defRPr>
            </a:lvl5pPr>
            <a:lvl6pPr algn="l">
              <a:defRPr sz="1725" b="1">
                <a:solidFill>
                  <a:srgbClr val="172B42"/>
                </a:solidFill>
                <a:latin typeface="Arial"/>
                <a:ea typeface="Arial"/>
                <a:cs typeface="Arial"/>
              </a:defRPr>
            </a:lvl6pPr>
            <a:lvl7pPr algn="l">
              <a:defRPr sz="1725" b="1">
                <a:solidFill>
                  <a:srgbClr val="172B42"/>
                </a:solidFill>
                <a:latin typeface="Arial"/>
                <a:ea typeface="Arial"/>
                <a:cs typeface="Arial"/>
              </a:defRPr>
            </a:lvl7pPr>
            <a:lvl8pPr algn="l">
              <a:defRPr sz="1725" b="1">
                <a:solidFill>
                  <a:srgbClr val="172B42"/>
                </a:solidFill>
                <a:latin typeface="Arial"/>
                <a:ea typeface="Arial"/>
                <a:cs typeface="Arial"/>
              </a:defRPr>
            </a:lvl8pPr>
            <a:lvl9pPr algn="l">
              <a:defRPr sz="1725" b="1">
                <a:solidFill>
                  <a:srgbClr val="172B42"/>
                </a:solidFill>
                <a:latin typeface="Arial"/>
                <a:ea typeface="Arial"/>
                <a:cs typeface="Arial"/>
              </a:defRPr>
            </a:lvl9pPr>
          </a:lstStyle>
          <a:p xmlns:a="http://schemas.openxmlformats.org/drawingml/2006/main">
            <a:pPr algn="l">
              <a:defRPr sz="1725" b="1">
                <a:solidFill>
                  <a:srgbClr val="172B42"/>
                </a:solidFill>
                <a:latin typeface="Arial"/>
                <a:ea typeface="Arial"/>
                <a:cs typeface="Arial"/>
              </a:defRPr>
            </a:pPr>
            <a:r>
              <a:rPr sz="1725" b="1">
                <a:solidFill>
                  <a:srgbClr val="172B42"/>
                </a:solidFill>
                <a:latin typeface="Arial"/>
                <a:ea typeface="Arial"/>
                <a:cs typeface="Arial"/>
              </a:rPr>
              <a:t>Unique value proposition</a:t>
            </a:r>
          </a:p>
        </p:txBody>
      </p:sp>
      <p:sp>
        <p:nvSpPr>
          <p:cNvPr id="12" name="Explain the useful difference in plain langua">
            <a:extLst xmlns:a="http://schemas.openxmlformats.org/drawingml/2006/main">
              <a:ext uri="{FF2B5EF4-FFF2-40B4-BE49-F238E27FC236}">
                <a16:creationId xmlns:a16="http://schemas.microsoft.com/office/drawing/2014/main" id="{5167DA2A-BA2F-4EFC-8000-37877EECC88E}"/>
              </a:ext>
            </a:extLst>
          </p:cNvPr>
          <p:cNvSpPr>
            <a:spLocks xmlns:a="http://schemas.openxmlformats.org/drawingml/2006/main" noGrp="1"/>
          </p:cNvSpPr>
          <p:nvPr/>
        </p:nvSpPr>
        <p:spPr>
          <a:xfrm xmlns:a="http://schemas.openxmlformats.org/drawingml/2006/main">
            <a:off x="5124450" y="2714625"/>
            <a:ext cx="1943100" cy="2047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Explain the useful difference in plain language.</a:t>
            </a:r>
          </a:p>
        </p:txBody>
      </p:sp>
      <p:sp>
        <p:nvSpPr>
          <p:cNvPr id="13" name="Solution">
            <a:extLst xmlns:a="http://schemas.openxmlformats.org/drawingml/2006/main">
              <a:ext uri="{FF2B5EF4-FFF2-40B4-BE49-F238E27FC236}">
                <a16:creationId xmlns:a16="http://schemas.microsoft.com/office/drawing/2014/main" id="{451BC8B3-6689-4E80-9357-AC5527F48A04}"/>
              </a:ext>
            </a:extLst>
          </p:cNvPr>
          <p:cNvSpPr>
            <a:spLocks xmlns:a="http://schemas.openxmlformats.org/drawingml/2006/main" noGrp="1"/>
          </p:cNvSpPr>
          <p:nvPr/>
        </p:nvSpPr>
        <p:spPr>
          <a:xfrm xmlns:a="http://schemas.openxmlformats.org/drawingml/2006/main">
            <a:off x="2781300" y="2076450"/>
            <a:ext cx="2209800" cy="1390650"/>
          </a:xfrm>
          <a:prstGeom xmlns:a="http://schemas.openxmlformats.org/drawingml/2006/main" prst="rect">
            <a:avLst/>
          </a:prstGeom>
          <a:solidFill xmlns:a="http://schemas.openxmlformats.org/drawingml/2006/main">
            <a:srgbClr val="EDEAF3"/>
          </a:solidFill>
          <a:ln xmlns:a="http://schemas.openxmlformats.org/drawingml/2006/main" w="11430">
            <a:solidFill>
              <a:srgbClr val="BDCBD3"/>
            </a:solidFill>
            <a:prstDash val="solid"/>
          </a:ln>
        </p:spPr>
      </p:sp>
      <p:sp>
        <p:nvSpPr>
          <p:cNvPr id="14" name="Solution">
            <a:extLst xmlns:a="http://schemas.openxmlformats.org/drawingml/2006/main">
              <a:ext uri="{FF2B5EF4-FFF2-40B4-BE49-F238E27FC236}">
                <a16:creationId xmlns:a16="http://schemas.microsoft.com/office/drawing/2014/main" id="{90D04BB2-DAB0-4E71-8071-3619BA508265}"/>
              </a:ext>
            </a:extLst>
          </p:cNvPr>
          <p:cNvSpPr>
            <a:spLocks xmlns:a="http://schemas.openxmlformats.org/drawingml/2006/main" noGrp="1"/>
          </p:cNvSpPr>
          <p:nvPr/>
        </p:nvSpPr>
        <p:spPr>
          <a:xfrm xmlns:a="http://schemas.openxmlformats.org/drawingml/2006/main">
            <a:off x="2914650" y="2200275"/>
            <a:ext cx="19431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72B42"/>
                </a:solidFill>
                <a:latin typeface="Arial"/>
                <a:ea typeface="Arial"/>
                <a:cs typeface="Arial"/>
              </a:defRPr>
            </a:defPPr>
            <a:lvl1pPr algn="l">
              <a:defRPr sz="1725" b="1">
                <a:solidFill>
                  <a:srgbClr val="172B42"/>
                </a:solidFill>
                <a:latin typeface="Arial"/>
                <a:ea typeface="Arial"/>
                <a:cs typeface="Arial"/>
              </a:defRPr>
            </a:lvl1pPr>
            <a:lvl2pPr algn="l">
              <a:defRPr sz="1725" b="1">
                <a:solidFill>
                  <a:srgbClr val="172B42"/>
                </a:solidFill>
                <a:latin typeface="Arial"/>
                <a:ea typeface="Arial"/>
                <a:cs typeface="Arial"/>
              </a:defRPr>
            </a:lvl2pPr>
            <a:lvl3pPr algn="l">
              <a:defRPr sz="1725" b="1">
                <a:solidFill>
                  <a:srgbClr val="172B42"/>
                </a:solidFill>
                <a:latin typeface="Arial"/>
                <a:ea typeface="Arial"/>
                <a:cs typeface="Arial"/>
              </a:defRPr>
            </a:lvl3pPr>
            <a:lvl4pPr algn="l">
              <a:defRPr sz="1725" b="1">
                <a:solidFill>
                  <a:srgbClr val="172B42"/>
                </a:solidFill>
                <a:latin typeface="Arial"/>
                <a:ea typeface="Arial"/>
                <a:cs typeface="Arial"/>
              </a:defRPr>
            </a:lvl4pPr>
            <a:lvl5pPr algn="l">
              <a:defRPr sz="1725" b="1">
                <a:solidFill>
                  <a:srgbClr val="172B42"/>
                </a:solidFill>
                <a:latin typeface="Arial"/>
                <a:ea typeface="Arial"/>
                <a:cs typeface="Arial"/>
              </a:defRPr>
            </a:lvl5pPr>
            <a:lvl6pPr algn="l">
              <a:defRPr sz="1725" b="1">
                <a:solidFill>
                  <a:srgbClr val="172B42"/>
                </a:solidFill>
                <a:latin typeface="Arial"/>
                <a:ea typeface="Arial"/>
                <a:cs typeface="Arial"/>
              </a:defRPr>
            </a:lvl6pPr>
            <a:lvl7pPr algn="l">
              <a:defRPr sz="1725" b="1">
                <a:solidFill>
                  <a:srgbClr val="172B42"/>
                </a:solidFill>
                <a:latin typeface="Arial"/>
                <a:ea typeface="Arial"/>
                <a:cs typeface="Arial"/>
              </a:defRPr>
            </a:lvl7pPr>
            <a:lvl8pPr algn="l">
              <a:defRPr sz="1725" b="1">
                <a:solidFill>
                  <a:srgbClr val="172B42"/>
                </a:solidFill>
                <a:latin typeface="Arial"/>
                <a:ea typeface="Arial"/>
                <a:cs typeface="Arial"/>
              </a:defRPr>
            </a:lvl8pPr>
            <a:lvl9pPr algn="l">
              <a:defRPr sz="1725" b="1">
                <a:solidFill>
                  <a:srgbClr val="172B42"/>
                </a:solidFill>
                <a:latin typeface="Arial"/>
                <a:ea typeface="Arial"/>
                <a:cs typeface="Arial"/>
              </a:defRPr>
            </a:lvl9pPr>
          </a:lstStyle>
          <a:p xmlns:a="http://schemas.openxmlformats.org/drawingml/2006/main">
            <a:pPr algn="l">
              <a:defRPr sz="1725" b="1">
                <a:solidFill>
                  <a:srgbClr val="172B42"/>
                </a:solidFill>
                <a:latin typeface="Arial"/>
                <a:ea typeface="Arial"/>
                <a:cs typeface="Arial"/>
              </a:defRPr>
            </a:pPr>
            <a:r>
              <a:rPr sz="1725" b="1">
                <a:solidFill>
                  <a:srgbClr val="172B42"/>
                </a:solidFill>
                <a:latin typeface="Arial"/>
                <a:ea typeface="Arial"/>
                <a:cs typeface="Arial"/>
              </a:rPr>
              <a:t>Solution</a:t>
            </a:r>
          </a:p>
        </p:txBody>
      </p:sp>
      <p:sp>
        <p:nvSpPr>
          <p:cNvPr id="15" name="Describe the smallest workable solution.">
            <a:extLst xmlns:a="http://schemas.openxmlformats.org/drawingml/2006/main">
              <a:ext uri="{FF2B5EF4-FFF2-40B4-BE49-F238E27FC236}">
                <a16:creationId xmlns:a16="http://schemas.microsoft.com/office/drawing/2014/main" id="{C0C982A6-7C1E-4760-80BA-71B436BE7B14}"/>
              </a:ext>
            </a:extLst>
          </p:cNvPr>
          <p:cNvSpPr>
            <a:spLocks xmlns:a="http://schemas.openxmlformats.org/drawingml/2006/main" noGrp="1"/>
          </p:cNvSpPr>
          <p:nvPr/>
        </p:nvSpPr>
        <p:spPr>
          <a:xfrm xmlns:a="http://schemas.openxmlformats.org/drawingml/2006/main">
            <a:off x="2914650" y="2714625"/>
            <a:ext cx="194310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Describe the smallest workable solution.</a:t>
            </a:r>
          </a:p>
        </p:txBody>
      </p:sp>
      <p:sp>
        <p:nvSpPr>
          <p:cNvPr id="16" name="Channels">
            <a:extLst xmlns:a="http://schemas.openxmlformats.org/drawingml/2006/main">
              <a:ext uri="{FF2B5EF4-FFF2-40B4-BE49-F238E27FC236}">
                <a16:creationId xmlns:a16="http://schemas.microsoft.com/office/drawing/2014/main" id="{B5D9859E-1B82-448D-965E-034F5C941587}"/>
              </a:ext>
            </a:extLst>
          </p:cNvPr>
          <p:cNvSpPr>
            <a:spLocks xmlns:a="http://schemas.openxmlformats.org/drawingml/2006/main" noGrp="1"/>
          </p:cNvSpPr>
          <p:nvPr/>
        </p:nvSpPr>
        <p:spPr>
          <a:xfrm xmlns:a="http://schemas.openxmlformats.org/drawingml/2006/main">
            <a:off x="7200900" y="3467100"/>
            <a:ext cx="2209800" cy="1390650"/>
          </a:xfrm>
          <a:prstGeom xmlns:a="http://schemas.openxmlformats.org/drawingml/2006/main" prst="rect">
            <a:avLst/>
          </a:prstGeom>
          <a:solidFill xmlns:a="http://schemas.openxmlformats.org/drawingml/2006/main">
            <a:srgbClr val="F5E7E3"/>
          </a:solidFill>
          <a:ln xmlns:a="http://schemas.openxmlformats.org/drawingml/2006/main" w="11430">
            <a:solidFill>
              <a:srgbClr val="BDCBD3"/>
            </a:solidFill>
            <a:prstDash val="solid"/>
          </a:ln>
        </p:spPr>
      </p:sp>
      <p:sp>
        <p:nvSpPr>
          <p:cNvPr id="17" name="Channels">
            <a:extLst xmlns:a="http://schemas.openxmlformats.org/drawingml/2006/main">
              <a:ext uri="{FF2B5EF4-FFF2-40B4-BE49-F238E27FC236}">
                <a16:creationId xmlns:a16="http://schemas.microsoft.com/office/drawing/2014/main" id="{CC66EEEB-87A6-40DC-AD98-447D7C2BF65F}"/>
              </a:ext>
            </a:extLst>
          </p:cNvPr>
          <p:cNvSpPr>
            <a:spLocks xmlns:a="http://schemas.openxmlformats.org/drawingml/2006/main" noGrp="1"/>
          </p:cNvSpPr>
          <p:nvPr/>
        </p:nvSpPr>
        <p:spPr>
          <a:xfrm xmlns:a="http://schemas.openxmlformats.org/drawingml/2006/main">
            <a:off x="7334250" y="3590925"/>
            <a:ext cx="19431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72B42"/>
                </a:solidFill>
                <a:latin typeface="Arial"/>
                <a:ea typeface="Arial"/>
                <a:cs typeface="Arial"/>
              </a:defRPr>
            </a:defPPr>
            <a:lvl1pPr algn="l">
              <a:defRPr sz="1725" b="1">
                <a:solidFill>
                  <a:srgbClr val="172B42"/>
                </a:solidFill>
                <a:latin typeface="Arial"/>
                <a:ea typeface="Arial"/>
                <a:cs typeface="Arial"/>
              </a:defRPr>
            </a:lvl1pPr>
            <a:lvl2pPr algn="l">
              <a:defRPr sz="1725" b="1">
                <a:solidFill>
                  <a:srgbClr val="172B42"/>
                </a:solidFill>
                <a:latin typeface="Arial"/>
                <a:ea typeface="Arial"/>
                <a:cs typeface="Arial"/>
              </a:defRPr>
            </a:lvl2pPr>
            <a:lvl3pPr algn="l">
              <a:defRPr sz="1725" b="1">
                <a:solidFill>
                  <a:srgbClr val="172B42"/>
                </a:solidFill>
                <a:latin typeface="Arial"/>
                <a:ea typeface="Arial"/>
                <a:cs typeface="Arial"/>
              </a:defRPr>
            </a:lvl3pPr>
            <a:lvl4pPr algn="l">
              <a:defRPr sz="1725" b="1">
                <a:solidFill>
                  <a:srgbClr val="172B42"/>
                </a:solidFill>
                <a:latin typeface="Arial"/>
                <a:ea typeface="Arial"/>
                <a:cs typeface="Arial"/>
              </a:defRPr>
            </a:lvl4pPr>
            <a:lvl5pPr algn="l">
              <a:defRPr sz="1725" b="1">
                <a:solidFill>
                  <a:srgbClr val="172B42"/>
                </a:solidFill>
                <a:latin typeface="Arial"/>
                <a:ea typeface="Arial"/>
                <a:cs typeface="Arial"/>
              </a:defRPr>
            </a:lvl5pPr>
            <a:lvl6pPr algn="l">
              <a:defRPr sz="1725" b="1">
                <a:solidFill>
                  <a:srgbClr val="172B42"/>
                </a:solidFill>
                <a:latin typeface="Arial"/>
                <a:ea typeface="Arial"/>
                <a:cs typeface="Arial"/>
              </a:defRPr>
            </a:lvl6pPr>
            <a:lvl7pPr algn="l">
              <a:defRPr sz="1725" b="1">
                <a:solidFill>
                  <a:srgbClr val="172B42"/>
                </a:solidFill>
                <a:latin typeface="Arial"/>
                <a:ea typeface="Arial"/>
                <a:cs typeface="Arial"/>
              </a:defRPr>
            </a:lvl7pPr>
            <a:lvl8pPr algn="l">
              <a:defRPr sz="1725" b="1">
                <a:solidFill>
                  <a:srgbClr val="172B42"/>
                </a:solidFill>
                <a:latin typeface="Arial"/>
                <a:ea typeface="Arial"/>
                <a:cs typeface="Arial"/>
              </a:defRPr>
            </a:lvl8pPr>
            <a:lvl9pPr algn="l">
              <a:defRPr sz="1725" b="1">
                <a:solidFill>
                  <a:srgbClr val="172B42"/>
                </a:solidFill>
                <a:latin typeface="Arial"/>
                <a:ea typeface="Arial"/>
                <a:cs typeface="Arial"/>
              </a:defRPr>
            </a:lvl9pPr>
          </a:lstStyle>
          <a:p xmlns:a="http://schemas.openxmlformats.org/drawingml/2006/main">
            <a:pPr algn="l">
              <a:defRPr sz="1725" b="1">
                <a:solidFill>
                  <a:srgbClr val="172B42"/>
                </a:solidFill>
                <a:latin typeface="Arial"/>
                <a:ea typeface="Arial"/>
                <a:cs typeface="Arial"/>
              </a:defRPr>
            </a:pPr>
            <a:r>
              <a:rPr sz="1725" b="1">
                <a:solidFill>
                  <a:srgbClr val="172B42"/>
                </a:solidFill>
                <a:latin typeface="Arial"/>
                <a:ea typeface="Arial"/>
                <a:cs typeface="Arial"/>
              </a:rPr>
              <a:t>Channels</a:t>
            </a:r>
          </a:p>
        </p:txBody>
      </p:sp>
      <p:sp>
        <p:nvSpPr>
          <p:cNvPr id="18" name="Identify how the audience can find it.">
            <a:extLst xmlns:a="http://schemas.openxmlformats.org/drawingml/2006/main">
              <a:ext uri="{FF2B5EF4-FFF2-40B4-BE49-F238E27FC236}">
                <a16:creationId xmlns:a16="http://schemas.microsoft.com/office/drawing/2014/main" id="{6685EAEF-7A8E-48C0-9A50-3C201A4357DF}"/>
              </a:ext>
            </a:extLst>
          </p:cNvPr>
          <p:cNvSpPr>
            <a:spLocks xmlns:a="http://schemas.openxmlformats.org/drawingml/2006/main" noGrp="1"/>
          </p:cNvSpPr>
          <p:nvPr/>
        </p:nvSpPr>
        <p:spPr>
          <a:xfrm xmlns:a="http://schemas.openxmlformats.org/drawingml/2006/main">
            <a:off x="7334250" y="4105275"/>
            <a:ext cx="194310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Identify how the audience can find it.</a:t>
            </a:r>
          </a:p>
        </p:txBody>
      </p:sp>
      <p:sp>
        <p:nvSpPr>
          <p:cNvPr id="19" name="Revenue streams">
            <a:extLst xmlns:a="http://schemas.openxmlformats.org/drawingml/2006/main">
              <a:ext uri="{FF2B5EF4-FFF2-40B4-BE49-F238E27FC236}">
                <a16:creationId xmlns:a16="http://schemas.microsoft.com/office/drawing/2014/main" id="{DD4E1094-EE15-462A-B2E8-8BF347A016E2}"/>
              </a:ext>
            </a:extLst>
          </p:cNvPr>
          <p:cNvSpPr>
            <a:spLocks xmlns:a="http://schemas.openxmlformats.org/drawingml/2006/main" noGrp="1"/>
          </p:cNvSpPr>
          <p:nvPr/>
        </p:nvSpPr>
        <p:spPr>
          <a:xfrm xmlns:a="http://schemas.openxmlformats.org/drawingml/2006/main">
            <a:off x="6096000" y="4857750"/>
            <a:ext cx="5524500" cy="1238250"/>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20" name="Revenue streams">
            <a:extLst xmlns:a="http://schemas.openxmlformats.org/drawingml/2006/main">
              <a:ext uri="{FF2B5EF4-FFF2-40B4-BE49-F238E27FC236}">
                <a16:creationId xmlns:a16="http://schemas.microsoft.com/office/drawing/2014/main" id="{3E3A976D-7D65-40A7-B5FF-524C00668D2B}"/>
              </a:ext>
            </a:extLst>
          </p:cNvPr>
          <p:cNvSpPr>
            <a:spLocks xmlns:a="http://schemas.openxmlformats.org/drawingml/2006/main" noGrp="1"/>
          </p:cNvSpPr>
          <p:nvPr/>
        </p:nvSpPr>
        <p:spPr>
          <a:xfrm xmlns:a="http://schemas.openxmlformats.org/drawingml/2006/main">
            <a:off x="6229350" y="4981575"/>
            <a:ext cx="52578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72B42"/>
                </a:solidFill>
                <a:latin typeface="Arial"/>
                <a:ea typeface="Arial"/>
                <a:cs typeface="Arial"/>
              </a:defRPr>
            </a:defPPr>
            <a:lvl1pPr algn="l">
              <a:defRPr sz="1725" b="1">
                <a:solidFill>
                  <a:srgbClr val="172B42"/>
                </a:solidFill>
                <a:latin typeface="Arial"/>
                <a:ea typeface="Arial"/>
                <a:cs typeface="Arial"/>
              </a:defRPr>
            </a:lvl1pPr>
            <a:lvl2pPr algn="l">
              <a:defRPr sz="1725" b="1">
                <a:solidFill>
                  <a:srgbClr val="172B42"/>
                </a:solidFill>
                <a:latin typeface="Arial"/>
                <a:ea typeface="Arial"/>
                <a:cs typeface="Arial"/>
              </a:defRPr>
            </a:lvl2pPr>
            <a:lvl3pPr algn="l">
              <a:defRPr sz="1725" b="1">
                <a:solidFill>
                  <a:srgbClr val="172B42"/>
                </a:solidFill>
                <a:latin typeface="Arial"/>
                <a:ea typeface="Arial"/>
                <a:cs typeface="Arial"/>
              </a:defRPr>
            </a:lvl3pPr>
            <a:lvl4pPr algn="l">
              <a:defRPr sz="1725" b="1">
                <a:solidFill>
                  <a:srgbClr val="172B42"/>
                </a:solidFill>
                <a:latin typeface="Arial"/>
                <a:ea typeface="Arial"/>
                <a:cs typeface="Arial"/>
              </a:defRPr>
            </a:lvl4pPr>
            <a:lvl5pPr algn="l">
              <a:defRPr sz="1725" b="1">
                <a:solidFill>
                  <a:srgbClr val="172B42"/>
                </a:solidFill>
                <a:latin typeface="Arial"/>
                <a:ea typeface="Arial"/>
                <a:cs typeface="Arial"/>
              </a:defRPr>
            </a:lvl5pPr>
            <a:lvl6pPr algn="l">
              <a:defRPr sz="1725" b="1">
                <a:solidFill>
                  <a:srgbClr val="172B42"/>
                </a:solidFill>
                <a:latin typeface="Arial"/>
                <a:ea typeface="Arial"/>
                <a:cs typeface="Arial"/>
              </a:defRPr>
            </a:lvl6pPr>
            <a:lvl7pPr algn="l">
              <a:defRPr sz="1725" b="1">
                <a:solidFill>
                  <a:srgbClr val="172B42"/>
                </a:solidFill>
                <a:latin typeface="Arial"/>
                <a:ea typeface="Arial"/>
                <a:cs typeface="Arial"/>
              </a:defRPr>
            </a:lvl7pPr>
            <a:lvl8pPr algn="l">
              <a:defRPr sz="1725" b="1">
                <a:solidFill>
                  <a:srgbClr val="172B42"/>
                </a:solidFill>
                <a:latin typeface="Arial"/>
                <a:ea typeface="Arial"/>
                <a:cs typeface="Arial"/>
              </a:defRPr>
            </a:lvl8pPr>
            <a:lvl9pPr algn="l">
              <a:defRPr sz="1725" b="1">
                <a:solidFill>
                  <a:srgbClr val="172B42"/>
                </a:solidFill>
                <a:latin typeface="Arial"/>
                <a:ea typeface="Arial"/>
                <a:cs typeface="Arial"/>
              </a:defRPr>
            </a:lvl9pPr>
          </a:lstStyle>
          <a:p xmlns:a="http://schemas.openxmlformats.org/drawingml/2006/main">
            <a:pPr algn="l">
              <a:defRPr sz="1725" b="1">
                <a:solidFill>
                  <a:srgbClr val="172B42"/>
                </a:solidFill>
                <a:latin typeface="Arial"/>
                <a:ea typeface="Arial"/>
                <a:cs typeface="Arial"/>
              </a:defRPr>
            </a:pPr>
            <a:r>
              <a:rPr sz="1725" b="1">
                <a:solidFill>
                  <a:srgbClr val="172B42"/>
                </a:solidFill>
                <a:latin typeface="Arial"/>
                <a:ea typeface="Arial"/>
                <a:cs typeface="Arial"/>
              </a:rPr>
              <a:t>Revenue streams</a:t>
            </a:r>
          </a:p>
        </p:txBody>
      </p:sp>
      <p:sp>
        <p:nvSpPr>
          <p:cNvPr id="21" name="Record how payment could work.">
            <a:extLst xmlns:a="http://schemas.openxmlformats.org/drawingml/2006/main">
              <a:ext uri="{FF2B5EF4-FFF2-40B4-BE49-F238E27FC236}">
                <a16:creationId xmlns:a16="http://schemas.microsoft.com/office/drawing/2014/main" id="{3E8B544E-ED17-4CCD-8BCF-8FAFCC0BA18F}"/>
              </a:ext>
            </a:extLst>
          </p:cNvPr>
          <p:cNvSpPr>
            <a:spLocks xmlns:a="http://schemas.openxmlformats.org/drawingml/2006/main" noGrp="1"/>
          </p:cNvSpPr>
          <p:nvPr/>
        </p:nvSpPr>
        <p:spPr>
          <a:xfrm xmlns:a="http://schemas.openxmlformats.org/drawingml/2006/main">
            <a:off x="6229350" y="5495925"/>
            <a:ext cx="52578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Record how payment could work.</a:t>
            </a:r>
          </a:p>
        </p:txBody>
      </p:sp>
      <p:sp>
        <p:nvSpPr>
          <p:cNvPr id="22" name="Cost structure">
            <a:extLst xmlns:a="http://schemas.openxmlformats.org/drawingml/2006/main">
              <a:ext uri="{FF2B5EF4-FFF2-40B4-BE49-F238E27FC236}">
                <a16:creationId xmlns:a16="http://schemas.microsoft.com/office/drawing/2014/main" id="{767880A0-DB88-4277-AA4C-C88A138CFB8B}"/>
              </a:ext>
            </a:extLst>
          </p:cNvPr>
          <p:cNvSpPr>
            <a:spLocks xmlns:a="http://schemas.openxmlformats.org/drawingml/2006/main" noGrp="1"/>
          </p:cNvSpPr>
          <p:nvPr/>
        </p:nvSpPr>
        <p:spPr>
          <a:xfrm xmlns:a="http://schemas.openxmlformats.org/drawingml/2006/main">
            <a:off x="571500" y="4857750"/>
            <a:ext cx="5524500" cy="1238250"/>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23" name="Cost structure">
            <a:extLst xmlns:a="http://schemas.openxmlformats.org/drawingml/2006/main">
              <a:ext uri="{FF2B5EF4-FFF2-40B4-BE49-F238E27FC236}">
                <a16:creationId xmlns:a16="http://schemas.microsoft.com/office/drawing/2014/main" id="{27D6F651-A56B-4399-9257-EF296983C79E}"/>
              </a:ext>
            </a:extLst>
          </p:cNvPr>
          <p:cNvSpPr>
            <a:spLocks xmlns:a="http://schemas.openxmlformats.org/drawingml/2006/main" noGrp="1"/>
          </p:cNvSpPr>
          <p:nvPr/>
        </p:nvSpPr>
        <p:spPr>
          <a:xfrm xmlns:a="http://schemas.openxmlformats.org/drawingml/2006/main">
            <a:off x="704850" y="4981575"/>
            <a:ext cx="52578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72B42"/>
                </a:solidFill>
                <a:latin typeface="Arial"/>
                <a:ea typeface="Arial"/>
                <a:cs typeface="Arial"/>
              </a:defRPr>
            </a:defPPr>
            <a:lvl1pPr algn="l">
              <a:defRPr sz="1725" b="1">
                <a:solidFill>
                  <a:srgbClr val="172B42"/>
                </a:solidFill>
                <a:latin typeface="Arial"/>
                <a:ea typeface="Arial"/>
                <a:cs typeface="Arial"/>
              </a:defRPr>
            </a:lvl1pPr>
            <a:lvl2pPr algn="l">
              <a:defRPr sz="1725" b="1">
                <a:solidFill>
                  <a:srgbClr val="172B42"/>
                </a:solidFill>
                <a:latin typeface="Arial"/>
                <a:ea typeface="Arial"/>
                <a:cs typeface="Arial"/>
              </a:defRPr>
            </a:lvl2pPr>
            <a:lvl3pPr algn="l">
              <a:defRPr sz="1725" b="1">
                <a:solidFill>
                  <a:srgbClr val="172B42"/>
                </a:solidFill>
                <a:latin typeface="Arial"/>
                <a:ea typeface="Arial"/>
                <a:cs typeface="Arial"/>
              </a:defRPr>
            </a:lvl3pPr>
            <a:lvl4pPr algn="l">
              <a:defRPr sz="1725" b="1">
                <a:solidFill>
                  <a:srgbClr val="172B42"/>
                </a:solidFill>
                <a:latin typeface="Arial"/>
                <a:ea typeface="Arial"/>
                <a:cs typeface="Arial"/>
              </a:defRPr>
            </a:lvl4pPr>
            <a:lvl5pPr algn="l">
              <a:defRPr sz="1725" b="1">
                <a:solidFill>
                  <a:srgbClr val="172B42"/>
                </a:solidFill>
                <a:latin typeface="Arial"/>
                <a:ea typeface="Arial"/>
                <a:cs typeface="Arial"/>
              </a:defRPr>
            </a:lvl5pPr>
            <a:lvl6pPr algn="l">
              <a:defRPr sz="1725" b="1">
                <a:solidFill>
                  <a:srgbClr val="172B42"/>
                </a:solidFill>
                <a:latin typeface="Arial"/>
                <a:ea typeface="Arial"/>
                <a:cs typeface="Arial"/>
              </a:defRPr>
            </a:lvl6pPr>
            <a:lvl7pPr algn="l">
              <a:defRPr sz="1725" b="1">
                <a:solidFill>
                  <a:srgbClr val="172B42"/>
                </a:solidFill>
                <a:latin typeface="Arial"/>
                <a:ea typeface="Arial"/>
                <a:cs typeface="Arial"/>
              </a:defRPr>
            </a:lvl7pPr>
            <a:lvl8pPr algn="l">
              <a:defRPr sz="1725" b="1">
                <a:solidFill>
                  <a:srgbClr val="172B42"/>
                </a:solidFill>
                <a:latin typeface="Arial"/>
                <a:ea typeface="Arial"/>
                <a:cs typeface="Arial"/>
              </a:defRPr>
            </a:lvl8pPr>
            <a:lvl9pPr algn="l">
              <a:defRPr sz="1725" b="1">
                <a:solidFill>
                  <a:srgbClr val="172B42"/>
                </a:solidFill>
                <a:latin typeface="Arial"/>
                <a:ea typeface="Arial"/>
                <a:cs typeface="Arial"/>
              </a:defRPr>
            </a:lvl9pPr>
          </a:lstStyle>
          <a:p xmlns:a="http://schemas.openxmlformats.org/drawingml/2006/main">
            <a:pPr algn="l">
              <a:defRPr sz="1725" b="1">
                <a:solidFill>
                  <a:srgbClr val="172B42"/>
                </a:solidFill>
                <a:latin typeface="Arial"/>
                <a:ea typeface="Arial"/>
                <a:cs typeface="Arial"/>
              </a:defRPr>
            </a:pPr>
            <a:r>
              <a:rPr sz="1725" b="1">
                <a:solidFill>
                  <a:srgbClr val="172B42"/>
                </a:solidFill>
                <a:latin typeface="Arial"/>
                <a:ea typeface="Arial"/>
                <a:cs typeface="Arial"/>
              </a:rPr>
              <a:t>Cost structure</a:t>
            </a:r>
          </a:p>
        </p:txBody>
      </p:sp>
      <p:sp>
        <p:nvSpPr>
          <p:cNvPr id="24" name="List the costs behind the offer.">
            <a:extLst xmlns:a="http://schemas.openxmlformats.org/drawingml/2006/main">
              <a:ext uri="{FF2B5EF4-FFF2-40B4-BE49-F238E27FC236}">
                <a16:creationId xmlns:a16="http://schemas.microsoft.com/office/drawing/2014/main" id="{63644098-0029-4CA4-8C02-6DE2D834DA48}"/>
              </a:ext>
            </a:extLst>
          </p:cNvPr>
          <p:cNvSpPr>
            <a:spLocks xmlns:a="http://schemas.openxmlformats.org/drawingml/2006/main" noGrp="1"/>
          </p:cNvSpPr>
          <p:nvPr/>
        </p:nvSpPr>
        <p:spPr>
          <a:xfrm xmlns:a="http://schemas.openxmlformats.org/drawingml/2006/main">
            <a:off x="704850" y="5495925"/>
            <a:ext cx="52578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List the costs behind the offer.</a:t>
            </a:r>
          </a:p>
        </p:txBody>
      </p:sp>
      <p:sp>
        <p:nvSpPr>
          <p:cNvPr id="25" name="Key metrics">
            <a:extLst xmlns:a="http://schemas.openxmlformats.org/drawingml/2006/main">
              <a:ext uri="{FF2B5EF4-FFF2-40B4-BE49-F238E27FC236}">
                <a16:creationId xmlns:a16="http://schemas.microsoft.com/office/drawing/2014/main" id="{4EF51A62-0104-4651-B299-14673F16F91E}"/>
              </a:ext>
            </a:extLst>
          </p:cNvPr>
          <p:cNvSpPr>
            <a:spLocks xmlns:a="http://schemas.openxmlformats.org/drawingml/2006/main" noGrp="1"/>
          </p:cNvSpPr>
          <p:nvPr/>
        </p:nvSpPr>
        <p:spPr>
          <a:xfrm xmlns:a="http://schemas.openxmlformats.org/drawingml/2006/main">
            <a:off x="2781300" y="3467100"/>
            <a:ext cx="2209800" cy="1390650"/>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26" name="Key metrics">
            <a:extLst xmlns:a="http://schemas.openxmlformats.org/drawingml/2006/main">
              <a:ext uri="{FF2B5EF4-FFF2-40B4-BE49-F238E27FC236}">
                <a16:creationId xmlns:a16="http://schemas.microsoft.com/office/drawing/2014/main" id="{F11E128B-E03B-4705-BF4A-4B28FE398F15}"/>
              </a:ext>
            </a:extLst>
          </p:cNvPr>
          <p:cNvSpPr>
            <a:spLocks xmlns:a="http://schemas.openxmlformats.org/drawingml/2006/main" noGrp="1"/>
          </p:cNvSpPr>
          <p:nvPr/>
        </p:nvSpPr>
        <p:spPr>
          <a:xfrm xmlns:a="http://schemas.openxmlformats.org/drawingml/2006/main">
            <a:off x="2914650" y="3590925"/>
            <a:ext cx="19431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72B42"/>
                </a:solidFill>
                <a:latin typeface="Arial"/>
                <a:ea typeface="Arial"/>
                <a:cs typeface="Arial"/>
              </a:defRPr>
            </a:defPPr>
            <a:lvl1pPr algn="l">
              <a:defRPr sz="1725" b="1">
                <a:solidFill>
                  <a:srgbClr val="172B42"/>
                </a:solidFill>
                <a:latin typeface="Arial"/>
                <a:ea typeface="Arial"/>
                <a:cs typeface="Arial"/>
              </a:defRPr>
            </a:lvl1pPr>
            <a:lvl2pPr algn="l">
              <a:defRPr sz="1725" b="1">
                <a:solidFill>
                  <a:srgbClr val="172B42"/>
                </a:solidFill>
                <a:latin typeface="Arial"/>
                <a:ea typeface="Arial"/>
                <a:cs typeface="Arial"/>
              </a:defRPr>
            </a:lvl2pPr>
            <a:lvl3pPr algn="l">
              <a:defRPr sz="1725" b="1">
                <a:solidFill>
                  <a:srgbClr val="172B42"/>
                </a:solidFill>
                <a:latin typeface="Arial"/>
                <a:ea typeface="Arial"/>
                <a:cs typeface="Arial"/>
              </a:defRPr>
            </a:lvl3pPr>
            <a:lvl4pPr algn="l">
              <a:defRPr sz="1725" b="1">
                <a:solidFill>
                  <a:srgbClr val="172B42"/>
                </a:solidFill>
                <a:latin typeface="Arial"/>
                <a:ea typeface="Arial"/>
                <a:cs typeface="Arial"/>
              </a:defRPr>
            </a:lvl4pPr>
            <a:lvl5pPr algn="l">
              <a:defRPr sz="1725" b="1">
                <a:solidFill>
                  <a:srgbClr val="172B42"/>
                </a:solidFill>
                <a:latin typeface="Arial"/>
                <a:ea typeface="Arial"/>
                <a:cs typeface="Arial"/>
              </a:defRPr>
            </a:lvl5pPr>
            <a:lvl6pPr algn="l">
              <a:defRPr sz="1725" b="1">
                <a:solidFill>
                  <a:srgbClr val="172B42"/>
                </a:solidFill>
                <a:latin typeface="Arial"/>
                <a:ea typeface="Arial"/>
                <a:cs typeface="Arial"/>
              </a:defRPr>
            </a:lvl6pPr>
            <a:lvl7pPr algn="l">
              <a:defRPr sz="1725" b="1">
                <a:solidFill>
                  <a:srgbClr val="172B42"/>
                </a:solidFill>
                <a:latin typeface="Arial"/>
                <a:ea typeface="Arial"/>
                <a:cs typeface="Arial"/>
              </a:defRPr>
            </a:lvl7pPr>
            <a:lvl8pPr algn="l">
              <a:defRPr sz="1725" b="1">
                <a:solidFill>
                  <a:srgbClr val="172B42"/>
                </a:solidFill>
                <a:latin typeface="Arial"/>
                <a:ea typeface="Arial"/>
                <a:cs typeface="Arial"/>
              </a:defRPr>
            </a:lvl8pPr>
            <a:lvl9pPr algn="l">
              <a:defRPr sz="1725" b="1">
                <a:solidFill>
                  <a:srgbClr val="172B42"/>
                </a:solidFill>
                <a:latin typeface="Arial"/>
                <a:ea typeface="Arial"/>
                <a:cs typeface="Arial"/>
              </a:defRPr>
            </a:lvl9pPr>
          </a:lstStyle>
          <a:p xmlns:a="http://schemas.openxmlformats.org/drawingml/2006/main">
            <a:pPr algn="l">
              <a:defRPr sz="1725" b="1">
                <a:solidFill>
                  <a:srgbClr val="172B42"/>
                </a:solidFill>
                <a:latin typeface="Arial"/>
                <a:ea typeface="Arial"/>
                <a:cs typeface="Arial"/>
              </a:defRPr>
            </a:pPr>
            <a:r>
              <a:rPr sz="1725" b="1">
                <a:solidFill>
                  <a:srgbClr val="172B42"/>
                </a:solidFill>
                <a:latin typeface="Arial"/>
                <a:ea typeface="Arial"/>
                <a:cs typeface="Arial"/>
              </a:rPr>
              <a:t>Key metrics</a:t>
            </a:r>
          </a:p>
        </p:txBody>
      </p:sp>
      <p:sp>
        <p:nvSpPr>
          <p:cNvPr id="27" name="Name the behavior that would show progress.">
            <a:extLst xmlns:a="http://schemas.openxmlformats.org/drawingml/2006/main">
              <a:ext uri="{FF2B5EF4-FFF2-40B4-BE49-F238E27FC236}">
                <a16:creationId xmlns:a16="http://schemas.microsoft.com/office/drawing/2014/main" id="{2F5CD8B0-E1D4-4A35-B01B-5C2A2CC02526}"/>
              </a:ext>
            </a:extLst>
          </p:cNvPr>
          <p:cNvSpPr>
            <a:spLocks xmlns:a="http://schemas.openxmlformats.org/drawingml/2006/main" noGrp="1"/>
          </p:cNvSpPr>
          <p:nvPr/>
        </p:nvSpPr>
        <p:spPr>
          <a:xfrm xmlns:a="http://schemas.openxmlformats.org/drawingml/2006/main">
            <a:off x="2914650" y="4105275"/>
            <a:ext cx="194310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Name the behavior that would show progress.</a:t>
            </a:r>
          </a:p>
        </p:txBody>
      </p:sp>
      <p:sp>
        <p:nvSpPr>
          <p:cNvPr id="28" name="Unfair advantage">
            <a:extLst xmlns:a="http://schemas.openxmlformats.org/drawingml/2006/main">
              <a:ext uri="{FF2B5EF4-FFF2-40B4-BE49-F238E27FC236}">
                <a16:creationId xmlns:a16="http://schemas.microsoft.com/office/drawing/2014/main" id="{619B30A6-363C-466B-A3BB-2581112D610F}"/>
              </a:ext>
            </a:extLst>
          </p:cNvPr>
          <p:cNvSpPr>
            <a:spLocks xmlns:a="http://schemas.openxmlformats.org/drawingml/2006/main" noGrp="1"/>
          </p:cNvSpPr>
          <p:nvPr/>
        </p:nvSpPr>
        <p:spPr>
          <a:xfrm xmlns:a="http://schemas.openxmlformats.org/drawingml/2006/main">
            <a:off x="7200900" y="2076450"/>
            <a:ext cx="2209800" cy="1390650"/>
          </a:xfrm>
          <a:prstGeom xmlns:a="http://schemas.openxmlformats.org/drawingml/2006/main" prst="rect">
            <a:avLst/>
          </a:prstGeom>
          <a:solidFill xmlns:a="http://schemas.openxmlformats.org/drawingml/2006/main">
            <a:srgbClr val="EDEAF3"/>
          </a:solidFill>
          <a:ln xmlns:a="http://schemas.openxmlformats.org/drawingml/2006/main" w="11430">
            <a:solidFill>
              <a:srgbClr val="BDCBD3"/>
            </a:solidFill>
            <a:prstDash val="solid"/>
          </a:ln>
        </p:spPr>
      </p:sp>
      <p:sp>
        <p:nvSpPr>
          <p:cNvPr id="29" name="Unfair advantage">
            <a:extLst xmlns:a="http://schemas.openxmlformats.org/drawingml/2006/main">
              <a:ext uri="{FF2B5EF4-FFF2-40B4-BE49-F238E27FC236}">
                <a16:creationId xmlns:a16="http://schemas.microsoft.com/office/drawing/2014/main" id="{3FEE6DB1-3794-44F3-ABA2-7032AE35F710}"/>
              </a:ext>
            </a:extLst>
          </p:cNvPr>
          <p:cNvSpPr>
            <a:spLocks xmlns:a="http://schemas.openxmlformats.org/drawingml/2006/main" noGrp="1"/>
          </p:cNvSpPr>
          <p:nvPr/>
        </p:nvSpPr>
        <p:spPr>
          <a:xfrm xmlns:a="http://schemas.openxmlformats.org/drawingml/2006/main">
            <a:off x="7334250" y="2200275"/>
            <a:ext cx="19431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72B42"/>
                </a:solidFill>
                <a:latin typeface="Arial"/>
                <a:ea typeface="Arial"/>
                <a:cs typeface="Arial"/>
              </a:defRPr>
            </a:defPPr>
            <a:lvl1pPr algn="l">
              <a:defRPr sz="1725" b="1">
                <a:solidFill>
                  <a:srgbClr val="172B42"/>
                </a:solidFill>
                <a:latin typeface="Arial"/>
                <a:ea typeface="Arial"/>
                <a:cs typeface="Arial"/>
              </a:defRPr>
            </a:lvl1pPr>
            <a:lvl2pPr algn="l">
              <a:defRPr sz="1725" b="1">
                <a:solidFill>
                  <a:srgbClr val="172B42"/>
                </a:solidFill>
                <a:latin typeface="Arial"/>
                <a:ea typeface="Arial"/>
                <a:cs typeface="Arial"/>
              </a:defRPr>
            </a:lvl2pPr>
            <a:lvl3pPr algn="l">
              <a:defRPr sz="1725" b="1">
                <a:solidFill>
                  <a:srgbClr val="172B42"/>
                </a:solidFill>
                <a:latin typeface="Arial"/>
                <a:ea typeface="Arial"/>
                <a:cs typeface="Arial"/>
              </a:defRPr>
            </a:lvl3pPr>
            <a:lvl4pPr algn="l">
              <a:defRPr sz="1725" b="1">
                <a:solidFill>
                  <a:srgbClr val="172B42"/>
                </a:solidFill>
                <a:latin typeface="Arial"/>
                <a:ea typeface="Arial"/>
                <a:cs typeface="Arial"/>
              </a:defRPr>
            </a:lvl4pPr>
            <a:lvl5pPr algn="l">
              <a:defRPr sz="1725" b="1">
                <a:solidFill>
                  <a:srgbClr val="172B42"/>
                </a:solidFill>
                <a:latin typeface="Arial"/>
                <a:ea typeface="Arial"/>
                <a:cs typeface="Arial"/>
              </a:defRPr>
            </a:lvl5pPr>
            <a:lvl6pPr algn="l">
              <a:defRPr sz="1725" b="1">
                <a:solidFill>
                  <a:srgbClr val="172B42"/>
                </a:solidFill>
                <a:latin typeface="Arial"/>
                <a:ea typeface="Arial"/>
                <a:cs typeface="Arial"/>
              </a:defRPr>
            </a:lvl6pPr>
            <a:lvl7pPr algn="l">
              <a:defRPr sz="1725" b="1">
                <a:solidFill>
                  <a:srgbClr val="172B42"/>
                </a:solidFill>
                <a:latin typeface="Arial"/>
                <a:ea typeface="Arial"/>
                <a:cs typeface="Arial"/>
              </a:defRPr>
            </a:lvl7pPr>
            <a:lvl8pPr algn="l">
              <a:defRPr sz="1725" b="1">
                <a:solidFill>
                  <a:srgbClr val="172B42"/>
                </a:solidFill>
                <a:latin typeface="Arial"/>
                <a:ea typeface="Arial"/>
                <a:cs typeface="Arial"/>
              </a:defRPr>
            </a:lvl8pPr>
            <a:lvl9pPr algn="l">
              <a:defRPr sz="1725" b="1">
                <a:solidFill>
                  <a:srgbClr val="172B42"/>
                </a:solidFill>
                <a:latin typeface="Arial"/>
                <a:ea typeface="Arial"/>
                <a:cs typeface="Arial"/>
              </a:defRPr>
            </a:lvl9pPr>
          </a:lstStyle>
          <a:p xmlns:a="http://schemas.openxmlformats.org/drawingml/2006/main">
            <a:pPr algn="l">
              <a:defRPr sz="1725" b="1">
                <a:solidFill>
                  <a:srgbClr val="172B42"/>
                </a:solidFill>
                <a:latin typeface="Arial"/>
                <a:ea typeface="Arial"/>
                <a:cs typeface="Arial"/>
              </a:defRPr>
            </a:pPr>
            <a:r>
              <a:rPr sz="1725" b="1">
                <a:solidFill>
                  <a:srgbClr val="172B42"/>
                </a:solidFill>
                <a:latin typeface="Arial"/>
                <a:ea typeface="Arial"/>
                <a:cs typeface="Arial"/>
              </a:rPr>
              <a:t>Unfair advantage</a:t>
            </a:r>
          </a:p>
        </p:txBody>
      </p:sp>
      <p:sp>
        <p:nvSpPr>
          <p:cNvPr id="30" name="State a defensible advantage only if one exis">
            <a:extLst xmlns:a="http://schemas.openxmlformats.org/drawingml/2006/main">
              <a:ext uri="{FF2B5EF4-FFF2-40B4-BE49-F238E27FC236}">
                <a16:creationId xmlns:a16="http://schemas.microsoft.com/office/drawing/2014/main" id="{71554D9E-7DD7-4C51-85BD-3969A83F3310}"/>
              </a:ext>
            </a:extLst>
          </p:cNvPr>
          <p:cNvSpPr>
            <a:spLocks xmlns:a="http://schemas.openxmlformats.org/drawingml/2006/main" noGrp="1"/>
          </p:cNvSpPr>
          <p:nvPr/>
        </p:nvSpPr>
        <p:spPr>
          <a:xfrm xmlns:a="http://schemas.openxmlformats.org/drawingml/2006/main">
            <a:off x="7334250" y="2714625"/>
            <a:ext cx="194310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State a defensible advantage only if one exists.</a:t>
            </a:r>
          </a:p>
        </p:txBody>
      </p:sp>
    </p:spTree>
    <p:extLst>
      <p:ext uri="{BB962C8B-B14F-4D97-AF65-F5344CB8AC3E}">
        <p14:creationId xmlns:p14="http://schemas.microsoft.com/office/powerpoint/2010/main" val="209421497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2026-10-29T17:18:36.4810000Z</dcterms:created>
  <dcterms:modified xsi:type="dcterms:W3CDTF">2026-10-29T17:18:36.4810000Z</dcterms:modified>
</coreProperties>
</file>