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335a91e9284c32" /><Relationship Type="http://schemas.openxmlformats.org/officeDocument/2006/relationships/extended-properties" Target="/docProps/app.xml" Id="R95e354a0d0b24dfb" /><Relationship Type="http://schemas.openxmlformats.org/officeDocument/2006/relationships/officeDocument" Target="/ppt/presentation.xml" Id="R57c065d808ca4e27" /></Relationships>
</file>

<file path=ppt/presentation.xml><?xml version="1.0" encoding="utf-8"?>
<p:presentation xmlns:p="http://schemas.openxmlformats.org/presentationml/2006/main">
  <p:sldMasterIdLst>
    <p:sldMasterId xmlns:r="http://schemas.openxmlformats.org/officeDocument/2006/relationships" id="2147483648" r:id="R96391fd6a8c1449e"/>
  </p:sldMasterIdLst>
  <p:notesMasterIdLst>
    <p:notesMasterId xmlns:r="http://schemas.openxmlformats.org/officeDocument/2006/relationships" r:id="R7bd9b184652e4ed5"/>
  </p:notesMasterIdLst>
  <p:sldIdLst>
    <p:sldId xmlns:r="http://schemas.openxmlformats.org/officeDocument/2006/relationships" id="256" r:id="R0d7026628ba245e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9302ddf9bb14a12" /><Relationship Type="http://schemas.openxmlformats.org/officeDocument/2006/relationships/slideMaster" Target="/ppt/slideMasters/slideMaster1.xml" Id="R96391fd6a8c1449e" /><Relationship Type="http://schemas.openxmlformats.org/officeDocument/2006/relationships/notesMaster" Target="/ppt/notesMasters/notesMaster1.xml" Id="R7bd9b184652e4ed5" /><Relationship Type="http://schemas.openxmlformats.org/officeDocument/2006/relationships/presProps" Target="/ppt/presProps.xml" Id="R7f0bc22274674f9e" /><Relationship Type="http://schemas.openxmlformats.org/officeDocument/2006/relationships/tableStyles" Target="/ppt/tableStyles.xml" Id="R7b07cf90e2fd4ebd" /><Relationship Type="http://schemas.openxmlformats.org/officeDocument/2006/relationships/slide" Target="/ppt/slides/slide1.xml" Id="R0d7026628ba245e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e35a9c11a74f3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dac4e8b40e42a1" /><Relationship Type="http://schemas.openxmlformats.org/officeDocument/2006/relationships/notesMaster" Target="/ppt/notesMasters/notesMaster1.xml" Id="Rc25cf5c914214d5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3c4dded5044ce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6b73143be2e4cf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affb088137c423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adc2019aa1f46b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6442a65d94944e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6e24f5c815c496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DF8CF00-D02C-4178-B51E-952C1B2A0BB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61FC166-237C-400F-A07E-1F14B9C4E94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6295DD4-8C46-49E6-BB36-63D73D61169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7A4FBEA-151A-476B-9218-1827B21C849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4762EB2-4F5E-4D20-9354-8B54FCFDC5C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08A4893-8318-4757-B6B1-FDFBE74889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EC87645-6D6B-45D9-8310-493B7571E82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C4751E0-38B2-44BE-8E70-7F70D85AA1E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122895E-5D28-4452-8E8B-67BB512376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E92C388-3149-4EBE-99C5-BF30706A7ED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f6748a73d0b4b24" /><Relationship Type="http://schemas.openxmlformats.org/officeDocument/2006/relationships/slideLayout" Target="/ppt/slideLayouts/slideLayout1.xml" Id="R32cc112396934a0b" /><Relationship Type="http://schemas.openxmlformats.org/officeDocument/2006/relationships/slideLayout" Target="/ppt/slideLayouts/slideLayout2.xml" Id="R2ebad1ad7704477b" /><Relationship Type="http://schemas.openxmlformats.org/officeDocument/2006/relationships/slideLayout" Target="/ppt/slideLayouts/slideLayout3.xml" Id="Reae6589200564988" /><Relationship Type="http://schemas.openxmlformats.org/officeDocument/2006/relationships/slideLayout" Target="/ppt/slideLayouts/slideLayout4.xml" Id="Rc141478739a5499d" /><Relationship Type="http://schemas.openxmlformats.org/officeDocument/2006/relationships/slideLayout" Target="/ppt/slideLayouts/slideLayout5.xml" Id="Rfd0d286ebcef48b1" /><Relationship Type="http://schemas.openxmlformats.org/officeDocument/2006/relationships/slideLayout" Target="/ppt/slideLayouts/slideLayout6.xml" Id="R52b264c3c91c4d9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cc112396934a0b"/>
    <p:sldLayoutId xmlns:r="http://schemas.openxmlformats.org/officeDocument/2006/relationships" id="2147483650" r:id="R2ebad1ad7704477b"/>
    <p:sldLayoutId xmlns:r="http://schemas.openxmlformats.org/officeDocument/2006/relationships" id="2147483651" r:id="Reae6589200564988"/>
    <p:sldLayoutId xmlns:r="http://schemas.openxmlformats.org/officeDocument/2006/relationships" id="2147483652" r:id="Rc141478739a5499d"/>
    <p:sldLayoutId xmlns:r="http://schemas.openxmlformats.org/officeDocument/2006/relationships" id="2147483653" r:id="Rfd0d286ebcef48b1"/>
    <p:sldLayoutId xmlns:r="http://schemas.openxmlformats.org/officeDocument/2006/relationships" id="2147483654" r:id="R52b264c3c91c4d9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75c4bac30494915" /><Relationship Type="http://schemas.openxmlformats.org/officeDocument/2006/relationships/notesSlide" Target="/ppt/notesSlides/notesSlide1.xml" Id="R9aba82d22c18446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Porter Five Forces Template">
            <a:extLst xmlns:a="http://schemas.openxmlformats.org/drawingml/2006/main">
              <a:ext uri="{FF2B5EF4-FFF2-40B4-BE49-F238E27FC236}">
                <a16:creationId xmlns:a16="http://schemas.microsoft.com/office/drawing/2014/main" id="{6B3199EE-3EC8-4ABC-9A1A-36CA58B30E0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Porter Five Forces Template</a:t>
            </a:r>
          </a:p>
        </p:txBody>
      </p:sp>
      <p:sp>
        <p:nvSpPr>
          <p:cNvPr id="2" name="Use an editable five-forces diagram to examin">
            <a:extLst xmlns:a="http://schemas.openxmlformats.org/drawingml/2006/main">
              <a:ext uri="{FF2B5EF4-FFF2-40B4-BE49-F238E27FC236}">
                <a16:creationId xmlns:a16="http://schemas.microsoft.com/office/drawing/2014/main" id="{8534B140-62B4-4AEA-88D8-C3AB58A2A1C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an editable five-forces diagram to examine industry conditions. Support each assessment with current evidence and avoid treating a qualitative framework as a forecast.</a:t>
            </a:r>
          </a:p>
        </p:txBody>
      </p:sp>
      <p:sp>
        <p:nvSpPr>
          <p:cNvPr id="3" name="English editable starter. Replace prompts wit">
            <a:extLst xmlns:a="http://schemas.openxmlformats.org/drawingml/2006/main">
              <a:ext uri="{FF2B5EF4-FFF2-40B4-BE49-F238E27FC236}">
                <a16:creationId xmlns:a16="http://schemas.microsoft.com/office/drawing/2014/main" id="{ED5346A0-32DB-407C-AC20-24A64FEF50F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Rivalry">
            <a:extLst xmlns:a="http://schemas.openxmlformats.org/drawingml/2006/main">
              <a:ext uri="{FF2B5EF4-FFF2-40B4-BE49-F238E27FC236}">
                <a16:creationId xmlns:a16="http://schemas.microsoft.com/office/drawing/2014/main" id="{CB4FDA17-754B-4DE1-A453-7A54D99E8CA3}"/>
              </a:ext>
            </a:extLst>
          </p:cNvPr>
          <p:cNvSpPr>
            <a:spLocks xmlns:a="http://schemas.openxmlformats.org/drawingml/2006/main" noGrp="1"/>
          </p:cNvSpPr>
          <p:nvPr/>
        </p:nvSpPr>
        <p:spPr>
          <a:xfrm xmlns:a="http://schemas.openxmlformats.org/drawingml/2006/main">
            <a:off x="4572000" y="3476625"/>
            <a:ext cx="3048000" cy="11906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Rivalry">
            <a:extLst xmlns:a="http://schemas.openxmlformats.org/drawingml/2006/main">
              <a:ext uri="{FF2B5EF4-FFF2-40B4-BE49-F238E27FC236}">
                <a16:creationId xmlns:a16="http://schemas.microsoft.com/office/drawing/2014/main" id="{C5EDAA14-1049-4C9A-8F74-E44207AA743D}"/>
              </a:ext>
            </a:extLst>
          </p:cNvPr>
          <p:cNvSpPr>
            <a:spLocks xmlns:a="http://schemas.openxmlformats.org/drawingml/2006/main" noGrp="1"/>
          </p:cNvSpPr>
          <p:nvPr/>
        </p:nvSpPr>
        <p:spPr>
          <a:xfrm xmlns:a="http://schemas.openxmlformats.org/drawingml/2006/main">
            <a:off x="4705350" y="3590925"/>
            <a:ext cx="2781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172B42"/>
                </a:solidFill>
                <a:latin typeface="Arial"/>
                <a:ea typeface="Arial"/>
                <a:cs typeface="Arial"/>
              </a:defRPr>
            </a:defPPr>
            <a:lvl1pPr algn="l">
              <a:defRPr sz="1800" b="1">
                <a:solidFill>
                  <a:srgbClr val="172B42"/>
                </a:solidFill>
                <a:latin typeface="Arial"/>
                <a:ea typeface="Arial"/>
                <a:cs typeface="Arial"/>
              </a:defRPr>
            </a:lvl1pPr>
            <a:lvl2pPr algn="l">
              <a:defRPr sz="1800" b="1">
                <a:solidFill>
                  <a:srgbClr val="172B42"/>
                </a:solidFill>
                <a:latin typeface="Arial"/>
                <a:ea typeface="Arial"/>
                <a:cs typeface="Arial"/>
              </a:defRPr>
            </a:lvl2pPr>
            <a:lvl3pPr algn="l">
              <a:defRPr sz="1800" b="1">
                <a:solidFill>
                  <a:srgbClr val="172B42"/>
                </a:solidFill>
                <a:latin typeface="Arial"/>
                <a:ea typeface="Arial"/>
                <a:cs typeface="Arial"/>
              </a:defRPr>
            </a:lvl3pPr>
            <a:lvl4pPr algn="l">
              <a:defRPr sz="1800" b="1">
                <a:solidFill>
                  <a:srgbClr val="172B42"/>
                </a:solidFill>
                <a:latin typeface="Arial"/>
                <a:ea typeface="Arial"/>
                <a:cs typeface="Arial"/>
              </a:defRPr>
            </a:lvl4pPr>
            <a:lvl5pPr algn="l">
              <a:defRPr sz="1800" b="1">
                <a:solidFill>
                  <a:srgbClr val="172B42"/>
                </a:solidFill>
                <a:latin typeface="Arial"/>
                <a:ea typeface="Arial"/>
                <a:cs typeface="Arial"/>
              </a:defRPr>
            </a:lvl5pPr>
            <a:lvl6pPr algn="l">
              <a:defRPr sz="1800" b="1">
                <a:solidFill>
                  <a:srgbClr val="172B42"/>
                </a:solidFill>
                <a:latin typeface="Arial"/>
                <a:ea typeface="Arial"/>
                <a:cs typeface="Arial"/>
              </a:defRPr>
            </a:lvl6pPr>
            <a:lvl7pPr algn="l">
              <a:defRPr sz="1800" b="1">
                <a:solidFill>
                  <a:srgbClr val="172B42"/>
                </a:solidFill>
                <a:latin typeface="Arial"/>
                <a:ea typeface="Arial"/>
                <a:cs typeface="Arial"/>
              </a:defRPr>
            </a:lvl7pPr>
            <a:lvl8pPr algn="l">
              <a:defRPr sz="1800" b="1">
                <a:solidFill>
                  <a:srgbClr val="172B42"/>
                </a:solidFill>
                <a:latin typeface="Arial"/>
                <a:ea typeface="Arial"/>
                <a:cs typeface="Arial"/>
              </a:defRPr>
            </a:lvl8pPr>
            <a:lvl9pPr algn="l">
              <a:defRPr sz="1800" b="1">
                <a:solidFill>
                  <a:srgbClr val="172B42"/>
                </a:solidFill>
                <a:latin typeface="Arial"/>
                <a:ea typeface="Arial"/>
                <a:cs typeface="Arial"/>
              </a:defRPr>
            </a:lvl9pPr>
          </a:lstStyle>
          <a:p xmlns:a="http://schemas.openxmlformats.org/drawingml/2006/main">
            <a:pPr algn="l">
              <a:defRPr sz="1800" b="1">
                <a:solidFill>
                  <a:srgbClr val="172B42"/>
                </a:solidFill>
                <a:latin typeface="Arial"/>
                <a:ea typeface="Arial"/>
                <a:cs typeface="Arial"/>
              </a:defRPr>
            </a:pPr>
            <a:r>
              <a:rPr sz="1800" b="1">
                <a:solidFill>
                  <a:srgbClr val="172B42"/>
                </a:solidFill>
                <a:latin typeface="Arial"/>
                <a:ea typeface="Arial"/>
                <a:cs typeface="Arial"/>
              </a:rPr>
              <a:t>Rivalry</a:t>
            </a:r>
          </a:p>
        </p:txBody>
      </p:sp>
      <p:sp>
        <p:nvSpPr>
          <p:cNvPr id="6" name="Describe the intensity of competition among e">
            <a:extLst xmlns:a="http://schemas.openxmlformats.org/drawingml/2006/main">
              <a:ext uri="{FF2B5EF4-FFF2-40B4-BE49-F238E27FC236}">
                <a16:creationId xmlns:a16="http://schemas.microsoft.com/office/drawing/2014/main" id="{3ACCBE84-DAB2-44EC-89C2-2F3AEC4D785C}"/>
              </a:ext>
            </a:extLst>
          </p:cNvPr>
          <p:cNvSpPr>
            <a:spLocks xmlns:a="http://schemas.openxmlformats.org/drawingml/2006/main" noGrp="1"/>
          </p:cNvSpPr>
          <p:nvPr/>
        </p:nvSpPr>
        <p:spPr>
          <a:xfrm xmlns:a="http://schemas.openxmlformats.org/drawingml/2006/main">
            <a:off x="4705350" y="3962400"/>
            <a:ext cx="27813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Describe the intensity of competition among existing firms.</a:t>
            </a:r>
          </a:p>
        </p:txBody>
      </p:sp>
      <p:sp>
        <p:nvSpPr>
          <p:cNvPr id="7" name="New entrants">
            <a:extLst xmlns:a="http://schemas.openxmlformats.org/drawingml/2006/main">
              <a:ext uri="{FF2B5EF4-FFF2-40B4-BE49-F238E27FC236}">
                <a16:creationId xmlns:a16="http://schemas.microsoft.com/office/drawing/2014/main" id="{7AC8E3FF-18F0-4766-9D15-76B13502A3B4}"/>
              </a:ext>
            </a:extLst>
          </p:cNvPr>
          <p:cNvSpPr>
            <a:spLocks xmlns:a="http://schemas.openxmlformats.org/drawingml/2006/main" noGrp="1"/>
          </p:cNvSpPr>
          <p:nvPr/>
        </p:nvSpPr>
        <p:spPr>
          <a:xfrm xmlns:a="http://schemas.openxmlformats.org/drawingml/2006/main">
            <a:off x="4572000" y="2000250"/>
            <a:ext cx="3048000" cy="109537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New entrants">
            <a:extLst xmlns:a="http://schemas.openxmlformats.org/drawingml/2006/main">
              <a:ext uri="{FF2B5EF4-FFF2-40B4-BE49-F238E27FC236}">
                <a16:creationId xmlns:a16="http://schemas.microsoft.com/office/drawing/2014/main" id="{D232DD42-463C-47E5-991A-2F38A3498A68}"/>
              </a:ext>
            </a:extLst>
          </p:cNvPr>
          <p:cNvSpPr>
            <a:spLocks xmlns:a="http://schemas.openxmlformats.org/drawingml/2006/main" noGrp="1"/>
          </p:cNvSpPr>
          <p:nvPr/>
        </p:nvSpPr>
        <p:spPr>
          <a:xfrm xmlns:a="http://schemas.openxmlformats.org/drawingml/2006/main">
            <a:off x="4705350" y="2114550"/>
            <a:ext cx="2781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172B42"/>
                </a:solidFill>
                <a:latin typeface="Arial"/>
                <a:ea typeface="Arial"/>
                <a:cs typeface="Arial"/>
              </a:defRPr>
            </a:defPPr>
            <a:lvl1pPr algn="l">
              <a:defRPr sz="1800" b="1">
                <a:solidFill>
                  <a:srgbClr val="172B42"/>
                </a:solidFill>
                <a:latin typeface="Arial"/>
                <a:ea typeface="Arial"/>
                <a:cs typeface="Arial"/>
              </a:defRPr>
            </a:lvl1pPr>
            <a:lvl2pPr algn="l">
              <a:defRPr sz="1800" b="1">
                <a:solidFill>
                  <a:srgbClr val="172B42"/>
                </a:solidFill>
                <a:latin typeface="Arial"/>
                <a:ea typeface="Arial"/>
                <a:cs typeface="Arial"/>
              </a:defRPr>
            </a:lvl2pPr>
            <a:lvl3pPr algn="l">
              <a:defRPr sz="1800" b="1">
                <a:solidFill>
                  <a:srgbClr val="172B42"/>
                </a:solidFill>
                <a:latin typeface="Arial"/>
                <a:ea typeface="Arial"/>
                <a:cs typeface="Arial"/>
              </a:defRPr>
            </a:lvl3pPr>
            <a:lvl4pPr algn="l">
              <a:defRPr sz="1800" b="1">
                <a:solidFill>
                  <a:srgbClr val="172B42"/>
                </a:solidFill>
                <a:latin typeface="Arial"/>
                <a:ea typeface="Arial"/>
                <a:cs typeface="Arial"/>
              </a:defRPr>
            </a:lvl4pPr>
            <a:lvl5pPr algn="l">
              <a:defRPr sz="1800" b="1">
                <a:solidFill>
                  <a:srgbClr val="172B42"/>
                </a:solidFill>
                <a:latin typeface="Arial"/>
                <a:ea typeface="Arial"/>
                <a:cs typeface="Arial"/>
              </a:defRPr>
            </a:lvl5pPr>
            <a:lvl6pPr algn="l">
              <a:defRPr sz="1800" b="1">
                <a:solidFill>
                  <a:srgbClr val="172B42"/>
                </a:solidFill>
                <a:latin typeface="Arial"/>
                <a:ea typeface="Arial"/>
                <a:cs typeface="Arial"/>
              </a:defRPr>
            </a:lvl6pPr>
            <a:lvl7pPr algn="l">
              <a:defRPr sz="1800" b="1">
                <a:solidFill>
                  <a:srgbClr val="172B42"/>
                </a:solidFill>
                <a:latin typeface="Arial"/>
                <a:ea typeface="Arial"/>
                <a:cs typeface="Arial"/>
              </a:defRPr>
            </a:lvl7pPr>
            <a:lvl8pPr algn="l">
              <a:defRPr sz="1800" b="1">
                <a:solidFill>
                  <a:srgbClr val="172B42"/>
                </a:solidFill>
                <a:latin typeface="Arial"/>
                <a:ea typeface="Arial"/>
                <a:cs typeface="Arial"/>
              </a:defRPr>
            </a:lvl8pPr>
            <a:lvl9pPr algn="l">
              <a:defRPr sz="1800" b="1">
                <a:solidFill>
                  <a:srgbClr val="172B42"/>
                </a:solidFill>
                <a:latin typeface="Arial"/>
                <a:ea typeface="Arial"/>
                <a:cs typeface="Arial"/>
              </a:defRPr>
            </a:lvl9pPr>
          </a:lstStyle>
          <a:p xmlns:a="http://schemas.openxmlformats.org/drawingml/2006/main">
            <a:pPr algn="l">
              <a:defRPr sz="1800" b="1">
                <a:solidFill>
                  <a:srgbClr val="172B42"/>
                </a:solidFill>
                <a:latin typeface="Arial"/>
                <a:ea typeface="Arial"/>
                <a:cs typeface="Arial"/>
              </a:defRPr>
            </a:pPr>
            <a:r>
              <a:rPr sz="1800" b="1">
                <a:solidFill>
                  <a:srgbClr val="172B42"/>
                </a:solidFill>
                <a:latin typeface="Arial"/>
                <a:ea typeface="Arial"/>
                <a:cs typeface="Arial"/>
              </a:rPr>
              <a:t>New entrants</a:t>
            </a:r>
          </a:p>
        </p:txBody>
      </p:sp>
      <p:sp>
        <p:nvSpPr>
          <p:cNvPr id="9" name="Assess practical barriers to entering this ma">
            <a:extLst xmlns:a="http://schemas.openxmlformats.org/drawingml/2006/main">
              <a:ext uri="{FF2B5EF4-FFF2-40B4-BE49-F238E27FC236}">
                <a16:creationId xmlns:a16="http://schemas.microsoft.com/office/drawing/2014/main" id="{4DF00112-08DB-44A6-900F-6608151C6333}"/>
              </a:ext>
            </a:extLst>
          </p:cNvPr>
          <p:cNvSpPr>
            <a:spLocks xmlns:a="http://schemas.openxmlformats.org/drawingml/2006/main" noGrp="1"/>
          </p:cNvSpPr>
          <p:nvPr/>
        </p:nvSpPr>
        <p:spPr>
          <a:xfrm xmlns:a="http://schemas.openxmlformats.org/drawingml/2006/main">
            <a:off x="4705350" y="2486025"/>
            <a:ext cx="27813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Assess practical barriers to entering this market.</a:t>
            </a:r>
          </a:p>
        </p:txBody>
      </p:sp>
      <p:sp>
        <p:nvSpPr>
          <p:cNvPr id="10" name="Suppliers">
            <a:extLst xmlns:a="http://schemas.openxmlformats.org/drawingml/2006/main">
              <a:ext uri="{FF2B5EF4-FFF2-40B4-BE49-F238E27FC236}">
                <a16:creationId xmlns:a16="http://schemas.microsoft.com/office/drawing/2014/main" id="{2B6235E6-8D9C-4781-8E93-9D75E4C36A0C}"/>
              </a:ext>
            </a:extLst>
          </p:cNvPr>
          <p:cNvSpPr>
            <a:spLocks xmlns:a="http://schemas.openxmlformats.org/drawingml/2006/main" noGrp="1"/>
          </p:cNvSpPr>
          <p:nvPr/>
        </p:nvSpPr>
        <p:spPr>
          <a:xfrm xmlns:a="http://schemas.openxmlformats.org/drawingml/2006/main">
            <a:off x="571500" y="3476625"/>
            <a:ext cx="3048000" cy="11906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Suppliers">
            <a:extLst xmlns:a="http://schemas.openxmlformats.org/drawingml/2006/main">
              <a:ext uri="{FF2B5EF4-FFF2-40B4-BE49-F238E27FC236}">
                <a16:creationId xmlns:a16="http://schemas.microsoft.com/office/drawing/2014/main" id="{B59B460F-1F78-41DF-AF51-FB48AFAB3765}"/>
              </a:ext>
            </a:extLst>
          </p:cNvPr>
          <p:cNvSpPr>
            <a:spLocks xmlns:a="http://schemas.openxmlformats.org/drawingml/2006/main" noGrp="1"/>
          </p:cNvSpPr>
          <p:nvPr/>
        </p:nvSpPr>
        <p:spPr>
          <a:xfrm xmlns:a="http://schemas.openxmlformats.org/drawingml/2006/main">
            <a:off x="704850" y="3590925"/>
            <a:ext cx="2781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172B42"/>
                </a:solidFill>
                <a:latin typeface="Arial"/>
                <a:ea typeface="Arial"/>
                <a:cs typeface="Arial"/>
              </a:defRPr>
            </a:defPPr>
            <a:lvl1pPr algn="l">
              <a:defRPr sz="1800" b="1">
                <a:solidFill>
                  <a:srgbClr val="172B42"/>
                </a:solidFill>
                <a:latin typeface="Arial"/>
                <a:ea typeface="Arial"/>
                <a:cs typeface="Arial"/>
              </a:defRPr>
            </a:lvl1pPr>
            <a:lvl2pPr algn="l">
              <a:defRPr sz="1800" b="1">
                <a:solidFill>
                  <a:srgbClr val="172B42"/>
                </a:solidFill>
                <a:latin typeface="Arial"/>
                <a:ea typeface="Arial"/>
                <a:cs typeface="Arial"/>
              </a:defRPr>
            </a:lvl2pPr>
            <a:lvl3pPr algn="l">
              <a:defRPr sz="1800" b="1">
                <a:solidFill>
                  <a:srgbClr val="172B42"/>
                </a:solidFill>
                <a:latin typeface="Arial"/>
                <a:ea typeface="Arial"/>
                <a:cs typeface="Arial"/>
              </a:defRPr>
            </a:lvl3pPr>
            <a:lvl4pPr algn="l">
              <a:defRPr sz="1800" b="1">
                <a:solidFill>
                  <a:srgbClr val="172B42"/>
                </a:solidFill>
                <a:latin typeface="Arial"/>
                <a:ea typeface="Arial"/>
                <a:cs typeface="Arial"/>
              </a:defRPr>
            </a:lvl4pPr>
            <a:lvl5pPr algn="l">
              <a:defRPr sz="1800" b="1">
                <a:solidFill>
                  <a:srgbClr val="172B42"/>
                </a:solidFill>
                <a:latin typeface="Arial"/>
                <a:ea typeface="Arial"/>
                <a:cs typeface="Arial"/>
              </a:defRPr>
            </a:lvl5pPr>
            <a:lvl6pPr algn="l">
              <a:defRPr sz="1800" b="1">
                <a:solidFill>
                  <a:srgbClr val="172B42"/>
                </a:solidFill>
                <a:latin typeface="Arial"/>
                <a:ea typeface="Arial"/>
                <a:cs typeface="Arial"/>
              </a:defRPr>
            </a:lvl6pPr>
            <a:lvl7pPr algn="l">
              <a:defRPr sz="1800" b="1">
                <a:solidFill>
                  <a:srgbClr val="172B42"/>
                </a:solidFill>
                <a:latin typeface="Arial"/>
                <a:ea typeface="Arial"/>
                <a:cs typeface="Arial"/>
              </a:defRPr>
            </a:lvl7pPr>
            <a:lvl8pPr algn="l">
              <a:defRPr sz="1800" b="1">
                <a:solidFill>
                  <a:srgbClr val="172B42"/>
                </a:solidFill>
                <a:latin typeface="Arial"/>
                <a:ea typeface="Arial"/>
                <a:cs typeface="Arial"/>
              </a:defRPr>
            </a:lvl8pPr>
            <a:lvl9pPr algn="l">
              <a:defRPr sz="1800" b="1">
                <a:solidFill>
                  <a:srgbClr val="172B42"/>
                </a:solidFill>
                <a:latin typeface="Arial"/>
                <a:ea typeface="Arial"/>
                <a:cs typeface="Arial"/>
              </a:defRPr>
            </a:lvl9pPr>
          </a:lstStyle>
          <a:p xmlns:a="http://schemas.openxmlformats.org/drawingml/2006/main">
            <a:pPr algn="l">
              <a:defRPr sz="1800" b="1">
                <a:solidFill>
                  <a:srgbClr val="172B42"/>
                </a:solidFill>
                <a:latin typeface="Arial"/>
                <a:ea typeface="Arial"/>
                <a:cs typeface="Arial"/>
              </a:defRPr>
            </a:pPr>
            <a:r>
              <a:rPr sz="1800" b="1">
                <a:solidFill>
                  <a:srgbClr val="172B42"/>
                </a:solidFill>
                <a:latin typeface="Arial"/>
                <a:ea typeface="Arial"/>
                <a:cs typeface="Arial"/>
              </a:rPr>
              <a:t>Suppliers</a:t>
            </a:r>
          </a:p>
        </p:txBody>
      </p:sp>
      <p:sp>
        <p:nvSpPr>
          <p:cNvPr id="12" name="Identify where suppliers have negotiating pow">
            <a:extLst xmlns:a="http://schemas.openxmlformats.org/drawingml/2006/main">
              <a:ext uri="{FF2B5EF4-FFF2-40B4-BE49-F238E27FC236}">
                <a16:creationId xmlns:a16="http://schemas.microsoft.com/office/drawing/2014/main" id="{DDCC64E9-AA22-4450-A06D-9C5C121F09AD}"/>
              </a:ext>
            </a:extLst>
          </p:cNvPr>
          <p:cNvSpPr>
            <a:spLocks xmlns:a="http://schemas.openxmlformats.org/drawingml/2006/main" noGrp="1"/>
          </p:cNvSpPr>
          <p:nvPr/>
        </p:nvSpPr>
        <p:spPr>
          <a:xfrm xmlns:a="http://schemas.openxmlformats.org/drawingml/2006/main">
            <a:off x="704850" y="3962400"/>
            <a:ext cx="27813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Identify where suppliers have negotiating power.</a:t>
            </a:r>
          </a:p>
        </p:txBody>
      </p:sp>
      <p:sp>
        <p:nvSpPr>
          <p:cNvPr id="13" name="Buyers">
            <a:extLst xmlns:a="http://schemas.openxmlformats.org/drawingml/2006/main">
              <a:ext uri="{FF2B5EF4-FFF2-40B4-BE49-F238E27FC236}">
                <a16:creationId xmlns:a16="http://schemas.microsoft.com/office/drawing/2014/main" id="{625C494A-B92B-4AAE-BA9D-EA72943A5FA6}"/>
              </a:ext>
            </a:extLst>
          </p:cNvPr>
          <p:cNvSpPr>
            <a:spLocks xmlns:a="http://schemas.openxmlformats.org/drawingml/2006/main" noGrp="1"/>
          </p:cNvSpPr>
          <p:nvPr/>
        </p:nvSpPr>
        <p:spPr>
          <a:xfrm xmlns:a="http://schemas.openxmlformats.org/drawingml/2006/main">
            <a:off x="8572500" y="3476625"/>
            <a:ext cx="3048000" cy="1190625"/>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Buyers">
            <a:extLst xmlns:a="http://schemas.openxmlformats.org/drawingml/2006/main">
              <a:ext uri="{FF2B5EF4-FFF2-40B4-BE49-F238E27FC236}">
                <a16:creationId xmlns:a16="http://schemas.microsoft.com/office/drawing/2014/main" id="{4698A0EE-7FA5-4E64-9268-03BB47E7F938}"/>
              </a:ext>
            </a:extLst>
          </p:cNvPr>
          <p:cNvSpPr>
            <a:spLocks xmlns:a="http://schemas.openxmlformats.org/drawingml/2006/main" noGrp="1"/>
          </p:cNvSpPr>
          <p:nvPr/>
        </p:nvSpPr>
        <p:spPr>
          <a:xfrm xmlns:a="http://schemas.openxmlformats.org/drawingml/2006/main">
            <a:off x="8705850" y="3590925"/>
            <a:ext cx="2781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172B42"/>
                </a:solidFill>
                <a:latin typeface="Arial"/>
                <a:ea typeface="Arial"/>
                <a:cs typeface="Arial"/>
              </a:defRPr>
            </a:defPPr>
            <a:lvl1pPr algn="l">
              <a:defRPr sz="1800" b="1">
                <a:solidFill>
                  <a:srgbClr val="172B42"/>
                </a:solidFill>
                <a:latin typeface="Arial"/>
                <a:ea typeface="Arial"/>
                <a:cs typeface="Arial"/>
              </a:defRPr>
            </a:lvl1pPr>
            <a:lvl2pPr algn="l">
              <a:defRPr sz="1800" b="1">
                <a:solidFill>
                  <a:srgbClr val="172B42"/>
                </a:solidFill>
                <a:latin typeface="Arial"/>
                <a:ea typeface="Arial"/>
                <a:cs typeface="Arial"/>
              </a:defRPr>
            </a:lvl2pPr>
            <a:lvl3pPr algn="l">
              <a:defRPr sz="1800" b="1">
                <a:solidFill>
                  <a:srgbClr val="172B42"/>
                </a:solidFill>
                <a:latin typeface="Arial"/>
                <a:ea typeface="Arial"/>
                <a:cs typeface="Arial"/>
              </a:defRPr>
            </a:lvl3pPr>
            <a:lvl4pPr algn="l">
              <a:defRPr sz="1800" b="1">
                <a:solidFill>
                  <a:srgbClr val="172B42"/>
                </a:solidFill>
                <a:latin typeface="Arial"/>
                <a:ea typeface="Arial"/>
                <a:cs typeface="Arial"/>
              </a:defRPr>
            </a:lvl4pPr>
            <a:lvl5pPr algn="l">
              <a:defRPr sz="1800" b="1">
                <a:solidFill>
                  <a:srgbClr val="172B42"/>
                </a:solidFill>
                <a:latin typeface="Arial"/>
                <a:ea typeface="Arial"/>
                <a:cs typeface="Arial"/>
              </a:defRPr>
            </a:lvl5pPr>
            <a:lvl6pPr algn="l">
              <a:defRPr sz="1800" b="1">
                <a:solidFill>
                  <a:srgbClr val="172B42"/>
                </a:solidFill>
                <a:latin typeface="Arial"/>
                <a:ea typeface="Arial"/>
                <a:cs typeface="Arial"/>
              </a:defRPr>
            </a:lvl6pPr>
            <a:lvl7pPr algn="l">
              <a:defRPr sz="1800" b="1">
                <a:solidFill>
                  <a:srgbClr val="172B42"/>
                </a:solidFill>
                <a:latin typeface="Arial"/>
                <a:ea typeface="Arial"/>
                <a:cs typeface="Arial"/>
              </a:defRPr>
            </a:lvl7pPr>
            <a:lvl8pPr algn="l">
              <a:defRPr sz="1800" b="1">
                <a:solidFill>
                  <a:srgbClr val="172B42"/>
                </a:solidFill>
                <a:latin typeface="Arial"/>
                <a:ea typeface="Arial"/>
                <a:cs typeface="Arial"/>
              </a:defRPr>
            </a:lvl8pPr>
            <a:lvl9pPr algn="l">
              <a:defRPr sz="1800" b="1">
                <a:solidFill>
                  <a:srgbClr val="172B42"/>
                </a:solidFill>
                <a:latin typeface="Arial"/>
                <a:ea typeface="Arial"/>
                <a:cs typeface="Arial"/>
              </a:defRPr>
            </a:lvl9pPr>
          </a:lstStyle>
          <a:p xmlns:a="http://schemas.openxmlformats.org/drawingml/2006/main">
            <a:pPr algn="l">
              <a:defRPr sz="1800" b="1">
                <a:solidFill>
                  <a:srgbClr val="172B42"/>
                </a:solidFill>
                <a:latin typeface="Arial"/>
                <a:ea typeface="Arial"/>
                <a:cs typeface="Arial"/>
              </a:defRPr>
            </a:pPr>
            <a:r>
              <a:rPr sz="1800" b="1">
                <a:solidFill>
                  <a:srgbClr val="172B42"/>
                </a:solidFill>
                <a:latin typeface="Arial"/>
                <a:ea typeface="Arial"/>
                <a:cs typeface="Arial"/>
              </a:rPr>
              <a:t>Buyers</a:t>
            </a:r>
          </a:p>
        </p:txBody>
      </p:sp>
      <p:sp>
        <p:nvSpPr>
          <p:cNvPr id="15" name="Identify where customers have negotiating pow">
            <a:extLst xmlns:a="http://schemas.openxmlformats.org/drawingml/2006/main">
              <a:ext uri="{FF2B5EF4-FFF2-40B4-BE49-F238E27FC236}">
                <a16:creationId xmlns:a16="http://schemas.microsoft.com/office/drawing/2014/main" id="{0DE76BA3-3B87-4C24-BA6F-B12AC43185EA}"/>
              </a:ext>
            </a:extLst>
          </p:cNvPr>
          <p:cNvSpPr>
            <a:spLocks xmlns:a="http://schemas.openxmlformats.org/drawingml/2006/main" noGrp="1"/>
          </p:cNvSpPr>
          <p:nvPr/>
        </p:nvSpPr>
        <p:spPr>
          <a:xfrm xmlns:a="http://schemas.openxmlformats.org/drawingml/2006/main">
            <a:off x="8705850" y="3962400"/>
            <a:ext cx="27813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Identify where customers have negotiating power.</a:t>
            </a:r>
          </a:p>
        </p:txBody>
      </p:sp>
      <p:sp>
        <p:nvSpPr>
          <p:cNvPr id="16" name="Substitutes">
            <a:extLst xmlns:a="http://schemas.openxmlformats.org/drawingml/2006/main">
              <a:ext uri="{FF2B5EF4-FFF2-40B4-BE49-F238E27FC236}">
                <a16:creationId xmlns:a16="http://schemas.microsoft.com/office/drawing/2014/main" id="{B5DDA06C-4DE7-4AD4-98A5-D9D4E79FB043}"/>
              </a:ext>
            </a:extLst>
          </p:cNvPr>
          <p:cNvSpPr>
            <a:spLocks xmlns:a="http://schemas.openxmlformats.org/drawingml/2006/main" noGrp="1"/>
          </p:cNvSpPr>
          <p:nvPr/>
        </p:nvSpPr>
        <p:spPr>
          <a:xfrm xmlns:a="http://schemas.openxmlformats.org/drawingml/2006/main">
            <a:off x="4572000" y="5048250"/>
            <a:ext cx="3048000" cy="1095375"/>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17" name="Substitutes">
            <a:extLst xmlns:a="http://schemas.openxmlformats.org/drawingml/2006/main">
              <a:ext uri="{FF2B5EF4-FFF2-40B4-BE49-F238E27FC236}">
                <a16:creationId xmlns:a16="http://schemas.microsoft.com/office/drawing/2014/main" id="{05CB9BAA-C9FF-443C-BA90-13BEBE6AB51E}"/>
              </a:ext>
            </a:extLst>
          </p:cNvPr>
          <p:cNvSpPr>
            <a:spLocks xmlns:a="http://schemas.openxmlformats.org/drawingml/2006/main" noGrp="1"/>
          </p:cNvSpPr>
          <p:nvPr/>
        </p:nvSpPr>
        <p:spPr>
          <a:xfrm xmlns:a="http://schemas.openxmlformats.org/drawingml/2006/main">
            <a:off x="4705350" y="5162550"/>
            <a:ext cx="2781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172B42"/>
                </a:solidFill>
                <a:latin typeface="Arial"/>
                <a:ea typeface="Arial"/>
                <a:cs typeface="Arial"/>
              </a:defRPr>
            </a:defPPr>
            <a:lvl1pPr algn="l">
              <a:defRPr sz="1800" b="1">
                <a:solidFill>
                  <a:srgbClr val="172B42"/>
                </a:solidFill>
                <a:latin typeface="Arial"/>
                <a:ea typeface="Arial"/>
                <a:cs typeface="Arial"/>
              </a:defRPr>
            </a:lvl1pPr>
            <a:lvl2pPr algn="l">
              <a:defRPr sz="1800" b="1">
                <a:solidFill>
                  <a:srgbClr val="172B42"/>
                </a:solidFill>
                <a:latin typeface="Arial"/>
                <a:ea typeface="Arial"/>
                <a:cs typeface="Arial"/>
              </a:defRPr>
            </a:lvl2pPr>
            <a:lvl3pPr algn="l">
              <a:defRPr sz="1800" b="1">
                <a:solidFill>
                  <a:srgbClr val="172B42"/>
                </a:solidFill>
                <a:latin typeface="Arial"/>
                <a:ea typeface="Arial"/>
                <a:cs typeface="Arial"/>
              </a:defRPr>
            </a:lvl3pPr>
            <a:lvl4pPr algn="l">
              <a:defRPr sz="1800" b="1">
                <a:solidFill>
                  <a:srgbClr val="172B42"/>
                </a:solidFill>
                <a:latin typeface="Arial"/>
                <a:ea typeface="Arial"/>
                <a:cs typeface="Arial"/>
              </a:defRPr>
            </a:lvl4pPr>
            <a:lvl5pPr algn="l">
              <a:defRPr sz="1800" b="1">
                <a:solidFill>
                  <a:srgbClr val="172B42"/>
                </a:solidFill>
                <a:latin typeface="Arial"/>
                <a:ea typeface="Arial"/>
                <a:cs typeface="Arial"/>
              </a:defRPr>
            </a:lvl5pPr>
            <a:lvl6pPr algn="l">
              <a:defRPr sz="1800" b="1">
                <a:solidFill>
                  <a:srgbClr val="172B42"/>
                </a:solidFill>
                <a:latin typeface="Arial"/>
                <a:ea typeface="Arial"/>
                <a:cs typeface="Arial"/>
              </a:defRPr>
            </a:lvl6pPr>
            <a:lvl7pPr algn="l">
              <a:defRPr sz="1800" b="1">
                <a:solidFill>
                  <a:srgbClr val="172B42"/>
                </a:solidFill>
                <a:latin typeface="Arial"/>
                <a:ea typeface="Arial"/>
                <a:cs typeface="Arial"/>
              </a:defRPr>
            </a:lvl7pPr>
            <a:lvl8pPr algn="l">
              <a:defRPr sz="1800" b="1">
                <a:solidFill>
                  <a:srgbClr val="172B42"/>
                </a:solidFill>
                <a:latin typeface="Arial"/>
                <a:ea typeface="Arial"/>
                <a:cs typeface="Arial"/>
              </a:defRPr>
            </a:lvl8pPr>
            <a:lvl9pPr algn="l">
              <a:defRPr sz="1800" b="1">
                <a:solidFill>
                  <a:srgbClr val="172B42"/>
                </a:solidFill>
                <a:latin typeface="Arial"/>
                <a:ea typeface="Arial"/>
                <a:cs typeface="Arial"/>
              </a:defRPr>
            </a:lvl9pPr>
          </a:lstStyle>
          <a:p xmlns:a="http://schemas.openxmlformats.org/drawingml/2006/main">
            <a:pPr algn="l">
              <a:defRPr sz="1800" b="1">
                <a:solidFill>
                  <a:srgbClr val="172B42"/>
                </a:solidFill>
                <a:latin typeface="Arial"/>
                <a:ea typeface="Arial"/>
                <a:cs typeface="Arial"/>
              </a:defRPr>
            </a:pPr>
            <a:r>
              <a:rPr sz="1800" b="1">
                <a:solidFill>
                  <a:srgbClr val="172B42"/>
                </a:solidFill>
                <a:latin typeface="Arial"/>
                <a:ea typeface="Arial"/>
                <a:cs typeface="Arial"/>
              </a:rPr>
              <a:t>Substitutes</a:t>
            </a:r>
          </a:p>
        </p:txBody>
      </p:sp>
      <p:sp>
        <p:nvSpPr>
          <p:cNvPr id="18" name="Describe alternatives that solve the same cus">
            <a:extLst xmlns:a="http://schemas.openxmlformats.org/drawingml/2006/main">
              <a:ext uri="{FF2B5EF4-FFF2-40B4-BE49-F238E27FC236}">
                <a16:creationId xmlns:a16="http://schemas.microsoft.com/office/drawing/2014/main" id="{FC104D02-17E5-4F4F-A915-0F3CF1EC78AD}"/>
              </a:ext>
            </a:extLst>
          </p:cNvPr>
          <p:cNvSpPr>
            <a:spLocks xmlns:a="http://schemas.openxmlformats.org/drawingml/2006/main" noGrp="1"/>
          </p:cNvSpPr>
          <p:nvPr/>
        </p:nvSpPr>
        <p:spPr>
          <a:xfrm xmlns:a="http://schemas.openxmlformats.org/drawingml/2006/main">
            <a:off x="4705350" y="5534025"/>
            <a:ext cx="27813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Describe alternatives that solve the same customer need.</a:t>
            </a:r>
          </a:p>
        </p:txBody>
      </p:sp>
      <p:cxnSp>
        <p:nvCxnSpPr>
          <p:cNvPr id="19" name="">
            <a:extLst xmlns:a="http://schemas.openxmlformats.org/drawingml/2006/main">
              <a:ext uri="{FF2B5EF4-FFF2-40B4-BE49-F238E27FC236}">
                <a16:creationId xmlns:a16="http://schemas.microsoft.com/office/drawing/2014/main" id="{86EF24D3-46A1-4E44-A427-7AB3BFB295B1}"/>
              </a:ext>
            </a:extLst>
          </p:cNvPr>
          <p:cNvCxnSpPr>
            <a:stCxn xmlns:a="http://schemas.openxmlformats.org/drawingml/2006/main" id="7" idx="2"/>
            <a:endCxn xmlns:a="http://schemas.openxmlformats.org/drawingml/2006/main" id="4" idx="0"/>
          </p:cNvCxnSpPr>
          <p:nvPr/>
        </p:nvCxnSpPr>
        <p:spPr>
          <a:xfrm xmlns:a="http://schemas.openxmlformats.org/drawingml/2006/main">
            <a:off x="6096000" y="3095625"/>
            <a:ext cx="0" cy="38100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20" name="">
            <a:extLst xmlns:a="http://schemas.openxmlformats.org/drawingml/2006/main">
              <a:ext uri="{FF2B5EF4-FFF2-40B4-BE49-F238E27FC236}">
                <a16:creationId xmlns:a16="http://schemas.microsoft.com/office/drawing/2014/main" id="{5CB9FDAC-47A5-43B5-9614-E8A067768EE7}"/>
              </a:ext>
            </a:extLst>
          </p:cNvPr>
          <p:cNvCxnSpPr>
            <a:stCxn xmlns:a="http://schemas.openxmlformats.org/drawingml/2006/main" id="10" idx="3"/>
            <a:endCxn xmlns:a="http://schemas.openxmlformats.org/drawingml/2006/main" id="4" idx="1"/>
          </p:cNvCxnSpPr>
          <p:nvPr/>
        </p:nvCxnSpPr>
        <p:spPr>
          <a:xfrm xmlns:a="http://schemas.openxmlformats.org/drawingml/2006/main">
            <a:off x="3619500" y="4071938"/>
            <a:ext cx="95250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21" name="">
            <a:extLst xmlns:a="http://schemas.openxmlformats.org/drawingml/2006/main">
              <a:ext uri="{FF2B5EF4-FFF2-40B4-BE49-F238E27FC236}">
                <a16:creationId xmlns:a16="http://schemas.microsoft.com/office/drawing/2014/main" id="{F93E74A3-1AE6-40C6-8363-C91114A145EF}"/>
              </a:ext>
            </a:extLst>
          </p:cNvPr>
          <p:cNvCxnSpPr>
            <a:stCxn xmlns:a="http://schemas.openxmlformats.org/drawingml/2006/main" id="13" idx="1"/>
            <a:endCxn xmlns:a="http://schemas.openxmlformats.org/drawingml/2006/main" id="4" idx="3"/>
          </p:cNvCxnSpPr>
          <p:nvPr/>
        </p:nvCxnSpPr>
        <p:spPr>
          <a:xfrm xmlns:a="http://schemas.openxmlformats.org/drawingml/2006/main" flipH="1">
            <a:off x="7620000" y="4071938"/>
            <a:ext cx="95250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22" name="">
            <a:extLst xmlns:a="http://schemas.openxmlformats.org/drawingml/2006/main">
              <a:ext uri="{FF2B5EF4-FFF2-40B4-BE49-F238E27FC236}">
                <a16:creationId xmlns:a16="http://schemas.microsoft.com/office/drawing/2014/main" id="{556207CF-D4F0-4F6E-8FD0-B957BDB54E44}"/>
              </a:ext>
            </a:extLst>
          </p:cNvPr>
          <p:cNvCxnSpPr>
            <a:stCxn xmlns:a="http://schemas.openxmlformats.org/drawingml/2006/main" id="16" idx="0"/>
            <a:endCxn xmlns:a="http://schemas.openxmlformats.org/drawingml/2006/main" id="4" idx="2"/>
          </p:cNvCxnSpPr>
          <p:nvPr/>
        </p:nvCxnSpPr>
        <p:spPr>
          <a:xfrm xmlns:a="http://schemas.openxmlformats.org/drawingml/2006/main" flipV="1">
            <a:off x="6096000" y="4667250"/>
            <a:ext cx="0" cy="38100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Tree>
    <p:extLst>
      <p:ext uri="{BB962C8B-B14F-4D97-AF65-F5344CB8AC3E}">
        <p14:creationId xmlns:p14="http://schemas.microsoft.com/office/powerpoint/2010/main" val="177869102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2026-10-29T17:40:25.4040000Z</dcterms:created>
  <dcterms:modified xsi:type="dcterms:W3CDTF">2026-10-29T17:40:25.4040000Z</dcterms:modified>
</coreProperties>
</file>