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6ca279f806c4b9b" /><Relationship Type="http://schemas.openxmlformats.org/officeDocument/2006/relationships/extended-properties" Target="/docProps/app.xml" Id="Rc4be77a9bcad4012" /><Relationship Type="http://schemas.openxmlformats.org/officeDocument/2006/relationships/officeDocument" Target="/ppt/presentation.xml" Id="Reef9bc6076624c2f" /></Relationships>
</file>

<file path=ppt/presentation.xml><?xml version="1.0" encoding="utf-8"?>
<p:presentation xmlns:p="http://schemas.openxmlformats.org/presentationml/2006/main">
  <p:sldMasterIdLst>
    <p:sldMasterId xmlns:r="http://schemas.openxmlformats.org/officeDocument/2006/relationships" id="2147483648" r:id="R82279a46a58e4ce5"/>
  </p:sldMasterIdLst>
  <p:notesMasterIdLst>
    <p:notesMasterId xmlns:r="http://schemas.openxmlformats.org/officeDocument/2006/relationships" r:id="R0c74db33591045f4"/>
  </p:notesMasterIdLst>
  <p:sldIdLst>
    <p:sldId xmlns:r="http://schemas.openxmlformats.org/officeDocument/2006/relationships" id="256" r:id="R6e2c5602f063491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f417c74903a4bd2" /><Relationship Type="http://schemas.openxmlformats.org/officeDocument/2006/relationships/slideMaster" Target="/ppt/slideMasters/slideMaster1.xml" Id="R82279a46a58e4ce5" /><Relationship Type="http://schemas.openxmlformats.org/officeDocument/2006/relationships/notesMaster" Target="/ppt/notesMasters/notesMaster1.xml" Id="R0c74db33591045f4" /><Relationship Type="http://schemas.openxmlformats.org/officeDocument/2006/relationships/presProps" Target="/ppt/presProps.xml" Id="Rba6187c47c404dc9" /><Relationship Type="http://schemas.openxmlformats.org/officeDocument/2006/relationships/tableStyles" Target="/ppt/tableStyles.xml" Id="R837884895bda4c81" /><Relationship Type="http://schemas.openxmlformats.org/officeDocument/2006/relationships/slide" Target="/ppt/slides/slide1.xml" Id="R6e2c5602f063491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9d09a22bd624bb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36f1e8e21bb4449" /><Relationship Type="http://schemas.openxmlformats.org/officeDocument/2006/relationships/notesMaster" Target="/ppt/notesMasters/notesMaster1.xml" Id="Rc91f402ed95f4b9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4c49e4737ac43d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53f45b7826341d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240a714b447459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63b7fe646ff401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9e91342ce68447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4ce7c40eca94bb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28328B6-C494-4CD6-8BA6-05F5B67A032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DE78E08-2753-43FB-8292-34318177CAC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326813B-CDD8-44B8-81B4-E72B6977B98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66D784D-3C78-4FB1-9C7B-9515D8ABF22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57D2E8A-695D-4C0B-B334-E409892DCCE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D5BF143-AAD7-4E74-85DB-F6ED0497F9F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7C86D64-90C8-47D2-B616-051B8077E33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712977B-8E3C-4B97-BD65-5911757E650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C6E6CDB-8210-4D1C-AE1B-1A394908E57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32691F3-94A6-47A7-9364-EE008662FA7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185aaf13eec49c6" /><Relationship Type="http://schemas.openxmlformats.org/officeDocument/2006/relationships/slideLayout" Target="/ppt/slideLayouts/slideLayout1.xml" Id="Ra0a8042fc97f446d" /><Relationship Type="http://schemas.openxmlformats.org/officeDocument/2006/relationships/slideLayout" Target="/ppt/slideLayouts/slideLayout2.xml" Id="Rb6e8365af8a64d84" /><Relationship Type="http://schemas.openxmlformats.org/officeDocument/2006/relationships/slideLayout" Target="/ppt/slideLayouts/slideLayout3.xml" Id="Rce246d9c49b84c8d" /><Relationship Type="http://schemas.openxmlformats.org/officeDocument/2006/relationships/slideLayout" Target="/ppt/slideLayouts/slideLayout4.xml" Id="R187b5315caf64911" /><Relationship Type="http://schemas.openxmlformats.org/officeDocument/2006/relationships/slideLayout" Target="/ppt/slideLayouts/slideLayout5.xml" Id="R7df2ed940bf14b03" /><Relationship Type="http://schemas.openxmlformats.org/officeDocument/2006/relationships/slideLayout" Target="/ppt/slideLayouts/slideLayout6.xml" Id="R81bfb5afa9314e3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0a8042fc97f446d"/>
    <p:sldLayoutId xmlns:r="http://schemas.openxmlformats.org/officeDocument/2006/relationships" id="2147483650" r:id="Rb6e8365af8a64d84"/>
    <p:sldLayoutId xmlns:r="http://schemas.openxmlformats.org/officeDocument/2006/relationships" id="2147483651" r:id="Rce246d9c49b84c8d"/>
    <p:sldLayoutId xmlns:r="http://schemas.openxmlformats.org/officeDocument/2006/relationships" id="2147483652" r:id="R187b5315caf64911"/>
    <p:sldLayoutId xmlns:r="http://schemas.openxmlformats.org/officeDocument/2006/relationships" id="2147483653" r:id="R7df2ed940bf14b03"/>
    <p:sldLayoutId xmlns:r="http://schemas.openxmlformats.org/officeDocument/2006/relationships" id="2147483654" r:id="R81bfb5afa9314e3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7b59e8383d4421a" /><Relationship Type="http://schemas.openxmlformats.org/officeDocument/2006/relationships/notesSlide" Target="/ppt/notesSlides/notesSlide1.xml" Id="Ree02639dcc6441f1"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SWOT Analysis Template">
            <a:extLst xmlns:a="http://schemas.openxmlformats.org/drawingml/2006/main">
              <a:ext uri="{FF2B5EF4-FFF2-40B4-BE49-F238E27FC236}">
                <a16:creationId xmlns:a16="http://schemas.microsoft.com/office/drawing/2014/main" id="{B23C9918-1FDE-469A-AE6A-E7B8B13408FA}"/>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SWOT Analysis Template</a:t>
            </a:r>
          </a:p>
        </p:txBody>
      </p:sp>
      <p:sp>
        <p:nvSpPr>
          <p:cNvPr id="2" name="Separate internal strengths and weaknesses fr">
            <a:extLst xmlns:a="http://schemas.openxmlformats.org/drawingml/2006/main">
              <a:ext uri="{FF2B5EF4-FFF2-40B4-BE49-F238E27FC236}">
                <a16:creationId xmlns:a16="http://schemas.microsoft.com/office/drawing/2014/main" id="{7B2FCA45-B75E-4DF3-B693-B1707069BA4B}"/>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Separate internal strengths and weaknesses from external opportunities and threats. Turn the discussion into a short list of actions rather than a wall of labels.</a:t>
            </a:r>
          </a:p>
        </p:txBody>
      </p:sp>
      <p:sp>
        <p:nvSpPr>
          <p:cNvPr id="3" name="English editable starter. Replace prompts wit">
            <a:extLst xmlns:a="http://schemas.openxmlformats.org/drawingml/2006/main">
              <a:ext uri="{FF2B5EF4-FFF2-40B4-BE49-F238E27FC236}">
                <a16:creationId xmlns:a16="http://schemas.microsoft.com/office/drawing/2014/main" id="{56C00F9D-5752-4032-907A-FEBDC29A9BAD}"/>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Strengths">
            <a:extLst xmlns:a="http://schemas.openxmlformats.org/drawingml/2006/main">
              <a:ext uri="{FF2B5EF4-FFF2-40B4-BE49-F238E27FC236}">
                <a16:creationId xmlns:a16="http://schemas.microsoft.com/office/drawing/2014/main" id="{ACC8A12E-721B-40A5-9351-FAD46D274380}"/>
              </a:ext>
            </a:extLst>
          </p:cNvPr>
          <p:cNvSpPr>
            <a:spLocks xmlns:a="http://schemas.openxmlformats.org/drawingml/2006/main" noGrp="1"/>
          </p:cNvSpPr>
          <p:nvPr/>
        </p:nvSpPr>
        <p:spPr>
          <a:xfrm xmlns:a="http://schemas.openxmlformats.org/drawingml/2006/main">
            <a:off x="571500" y="2095500"/>
            <a:ext cx="5448300" cy="1924050"/>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Strengths">
            <a:extLst xmlns:a="http://schemas.openxmlformats.org/drawingml/2006/main">
              <a:ext uri="{FF2B5EF4-FFF2-40B4-BE49-F238E27FC236}">
                <a16:creationId xmlns:a16="http://schemas.microsoft.com/office/drawing/2014/main" id="{983E6ED5-8021-4971-A884-1995F9DCFCC2}"/>
              </a:ext>
            </a:extLst>
          </p:cNvPr>
          <p:cNvSpPr>
            <a:spLocks xmlns:a="http://schemas.openxmlformats.org/drawingml/2006/main" noGrp="1"/>
          </p:cNvSpPr>
          <p:nvPr/>
        </p:nvSpPr>
        <p:spPr>
          <a:xfrm xmlns:a="http://schemas.openxmlformats.org/drawingml/2006/main">
            <a:off x="742950" y="2247900"/>
            <a:ext cx="51054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Strengths</a:t>
            </a:r>
          </a:p>
        </p:txBody>
      </p:sp>
      <p:sp>
        <p:nvSpPr>
          <p:cNvPr id="6" name="What does the organization do well today?">
            <a:extLst xmlns:a="http://schemas.openxmlformats.org/drawingml/2006/main">
              <a:ext uri="{FF2B5EF4-FFF2-40B4-BE49-F238E27FC236}">
                <a16:creationId xmlns:a16="http://schemas.microsoft.com/office/drawing/2014/main" id="{38A7789A-A48A-47C2-8013-312F2B73453E}"/>
              </a:ext>
            </a:extLst>
          </p:cNvPr>
          <p:cNvSpPr>
            <a:spLocks xmlns:a="http://schemas.openxmlformats.org/drawingml/2006/main" noGrp="1"/>
          </p:cNvSpPr>
          <p:nvPr/>
        </p:nvSpPr>
        <p:spPr>
          <a:xfrm xmlns:a="http://schemas.openxmlformats.org/drawingml/2006/main">
            <a:off x="742950" y="2807399"/>
            <a:ext cx="51054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does the organization do well today?</a:t>
            </a:r>
          </a:p>
        </p:txBody>
      </p:sp>
      <p:sp>
        <p:nvSpPr>
          <p:cNvPr id="7" name="Weaknesses">
            <a:extLst xmlns:a="http://schemas.openxmlformats.org/drawingml/2006/main">
              <a:ext uri="{FF2B5EF4-FFF2-40B4-BE49-F238E27FC236}">
                <a16:creationId xmlns:a16="http://schemas.microsoft.com/office/drawing/2014/main" id="{2CBB0510-B5F9-41F4-996B-8205CCBE50B0}"/>
              </a:ext>
            </a:extLst>
          </p:cNvPr>
          <p:cNvSpPr>
            <a:spLocks xmlns:a="http://schemas.openxmlformats.org/drawingml/2006/main" noGrp="1"/>
          </p:cNvSpPr>
          <p:nvPr/>
        </p:nvSpPr>
        <p:spPr>
          <a:xfrm xmlns:a="http://schemas.openxmlformats.org/drawingml/2006/main">
            <a:off x="6172200" y="2095500"/>
            <a:ext cx="5448300" cy="1924050"/>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Weaknesses">
            <a:extLst xmlns:a="http://schemas.openxmlformats.org/drawingml/2006/main">
              <a:ext uri="{FF2B5EF4-FFF2-40B4-BE49-F238E27FC236}">
                <a16:creationId xmlns:a16="http://schemas.microsoft.com/office/drawing/2014/main" id="{23F45143-4CD1-48C9-AA94-7997305B68D8}"/>
              </a:ext>
            </a:extLst>
          </p:cNvPr>
          <p:cNvSpPr>
            <a:spLocks xmlns:a="http://schemas.openxmlformats.org/drawingml/2006/main" noGrp="1"/>
          </p:cNvSpPr>
          <p:nvPr/>
        </p:nvSpPr>
        <p:spPr>
          <a:xfrm xmlns:a="http://schemas.openxmlformats.org/drawingml/2006/main">
            <a:off x="6343650" y="2247900"/>
            <a:ext cx="51054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Weaknesses</a:t>
            </a:r>
          </a:p>
        </p:txBody>
      </p:sp>
      <p:sp>
        <p:nvSpPr>
          <p:cNvPr id="9" name="What internal limitation affects delivery?">
            <a:extLst xmlns:a="http://schemas.openxmlformats.org/drawingml/2006/main">
              <a:ext uri="{FF2B5EF4-FFF2-40B4-BE49-F238E27FC236}">
                <a16:creationId xmlns:a16="http://schemas.microsoft.com/office/drawing/2014/main" id="{94BDC023-9BCE-4845-87E7-2E0FB52CB9CB}"/>
              </a:ext>
            </a:extLst>
          </p:cNvPr>
          <p:cNvSpPr>
            <a:spLocks xmlns:a="http://schemas.openxmlformats.org/drawingml/2006/main" noGrp="1"/>
          </p:cNvSpPr>
          <p:nvPr/>
        </p:nvSpPr>
        <p:spPr>
          <a:xfrm xmlns:a="http://schemas.openxmlformats.org/drawingml/2006/main">
            <a:off x="6343650" y="2807399"/>
            <a:ext cx="51054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What internal limitation affects delivery?</a:t>
            </a:r>
          </a:p>
        </p:txBody>
      </p:sp>
      <p:sp>
        <p:nvSpPr>
          <p:cNvPr id="10" name="Opportunities">
            <a:extLst xmlns:a="http://schemas.openxmlformats.org/drawingml/2006/main">
              <a:ext uri="{FF2B5EF4-FFF2-40B4-BE49-F238E27FC236}">
                <a16:creationId xmlns:a16="http://schemas.microsoft.com/office/drawing/2014/main" id="{FA25D2C9-02D6-4E91-A88F-D59086FDC9DA}"/>
              </a:ext>
            </a:extLst>
          </p:cNvPr>
          <p:cNvSpPr>
            <a:spLocks xmlns:a="http://schemas.openxmlformats.org/drawingml/2006/main" noGrp="1"/>
          </p:cNvSpPr>
          <p:nvPr/>
        </p:nvSpPr>
        <p:spPr>
          <a:xfrm xmlns:a="http://schemas.openxmlformats.org/drawingml/2006/main">
            <a:off x="571500" y="4171950"/>
            <a:ext cx="5448300" cy="1924050"/>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Opportunities">
            <a:extLst xmlns:a="http://schemas.openxmlformats.org/drawingml/2006/main">
              <a:ext uri="{FF2B5EF4-FFF2-40B4-BE49-F238E27FC236}">
                <a16:creationId xmlns:a16="http://schemas.microsoft.com/office/drawing/2014/main" id="{05C65C9C-9B06-479A-836E-E920B15671EE}"/>
              </a:ext>
            </a:extLst>
          </p:cNvPr>
          <p:cNvSpPr>
            <a:spLocks xmlns:a="http://schemas.openxmlformats.org/drawingml/2006/main" noGrp="1"/>
          </p:cNvSpPr>
          <p:nvPr/>
        </p:nvSpPr>
        <p:spPr>
          <a:xfrm xmlns:a="http://schemas.openxmlformats.org/drawingml/2006/main">
            <a:off x="742950" y="4324350"/>
            <a:ext cx="51054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Opportunities</a:t>
            </a:r>
          </a:p>
        </p:txBody>
      </p:sp>
      <p:sp>
        <p:nvSpPr>
          <p:cNvPr id="12" name="Which external change could create an opening">
            <a:extLst xmlns:a="http://schemas.openxmlformats.org/drawingml/2006/main">
              <a:ext uri="{FF2B5EF4-FFF2-40B4-BE49-F238E27FC236}">
                <a16:creationId xmlns:a16="http://schemas.microsoft.com/office/drawing/2014/main" id="{0582DA54-87AC-4AE5-82CD-2B38A01E2D45}"/>
              </a:ext>
            </a:extLst>
          </p:cNvPr>
          <p:cNvSpPr>
            <a:spLocks xmlns:a="http://schemas.openxmlformats.org/drawingml/2006/main" noGrp="1"/>
          </p:cNvSpPr>
          <p:nvPr/>
        </p:nvSpPr>
        <p:spPr>
          <a:xfrm xmlns:a="http://schemas.openxmlformats.org/drawingml/2006/main">
            <a:off x="742950" y="4883849"/>
            <a:ext cx="51054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Which external change could create an opening?</a:t>
            </a:r>
          </a:p>
        </p:txBody>
      </p:sp>
      <p:sp>
        <p:nvSpPr>
          <p:cNvPr id="13" name="Threats">
            <a:extLst xmlns:a="http://schemas.openxmlformats.org/drawingml/2006/main">
              <a:ext uri="{FF2B5EF4-FFF2-40B4-BE49-F238E27FC236}">
                <a16:creationId xmlns:a16="http://schemas.microsoft.com/office/drawing/2014/main" id="{7698AA6A-014D-496D-9046-66BF3C509B05}"/>
              </a:ext>
            </a:extLst>
          </p:cNvPr>
          <p:cNvSpPr>
            <a:spLocks xmlns:a="http://schemas.openxmlformats.org/drawingml/2006/main" noGrp="1"/>
          </p:cNvSpPr>
          <p:nvPr/>
        </p:nvSpPr>
        <p:spPr>
          <a:xfrm xmlns:a="http://schemas.openxmlformats.org/drawingml/2006/main">
            <a:off x="6172200" y="4171950"/>
            <a:ext cx="5448300" cy="1924050"/>
          </a:xfrm>
          <a:prstGeom xmlns:a="http://schemas.openxmlformats.org/drawingml/2006/main" prst="rect">
            <a:avLst/>
          </a:prstGeom>
          <a:solidFill xmlns:a="http://schemas.openxmlformats.org/drawingml/2006/main">
            <a:srgbClr val="EDEAF3"/>
          </a:solidFill>
          <a:ln xmlns:a="http://schemas.openxmlformats.org/drawingml/2006/main" w="11430">
            <a:solidFill>
              <a:srgbClr val="BDCBD3"/>
            </a:solidFill>
            <a:prstDash val="solid"/>
          </a:ln>
        </p:spPr>
      </p:sp>
      <p:sp>
        <p:nvSpPr>
          <p:cNvPr id="14" name="Threats">
            <a:extLst xmlns:a="http://schemas.openxmlformats.org/drawingml/2006/main">
              <a:ext uri="{FF2B5EF4-FFF2-40B4-BE49-F238E27FC236}">
                <a16:creationId xmlns:a16="http://schemas.microsoft.com/office/drawing/2014/main" id="{DC4F97F3-91F8-4518-BFF0-9ECB90679E4B}"/>
              </a:ext>
            </a:extLst>
          </p:cNvPr>
          <p:cNvSpPr>
            <a:spLocks xmlns:a="http://schemas.openxmlformats.org/drawingml/2006/main" noGrp="1"/>
          </p:cNvSpPr>
          <p:nvPr/>
        </p:nvSpPr>
        <p:spPr>
          <a:xfrm xmlns:a="http://schemas.openxmlformats.org/drawingml/2006/main">
            <a:off x="6343650" y="4324350"/>
            <a:ext cx="5105400" cy="615696"/>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Threats</a:t>
            </a:r>
          </a:p>
        </p:txBody>
      </p:sp>
      <p:sp>
        <p:nvSpPr>
          <p:cNvPr id="15" name="Which external condition could undermine the ">
            <a:extLst xmlns:a="http://schemas.openxmlformats.org/drawingml/2006/main">
              <a:ext uri="{FF2B5EF4-FFF2-40B4-BE49-F238E27FC236}">
                <a16:creationId xmlns:a16="http://schemas.microsoft.com/office/drawing/2014/main" id="{76483F7A-B44B-489E-AFD0-2226FDB2FBCD}"/>
              </a:ext>
            </a:extLst>
          </p:cNvPr>
          <p:cNvSpPr>
            <a:spLocks xmlns:a="http://schemas.openxmlformats.org/drawingml/2006/main" noGrp="1"/>
          </p:cNvSpPr>
          <p:nvPr/>
        </p:nvSpPr>
        <p:spPr>
          <a:xfrm xmlns:a="http://schemas.openxmlformats.org/drawingml/2006/main">
            <a:off x="6343650" y="4883849"/>
            <a:ext cx="5105400" cy="1115949"/>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Which external condition could undermine the plan?</a:t>
            </a:r>
          </a:p>
        </p:txBody>
      </p:sp>
    </p:spTree>
    <p:extLst>
      <p:ext uri="{BB962C8B-B14F-4D97-AF65-F5344CB8AC3E}">
        <p14:creationId xmlns:p14="http://schemas.microsoft.com/office/powerpoint/2010/main" val="9659738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2026-10-29T17:18:05.3210000Z</dcterms:created>
  <dcterms:modified xsi:type="dcterms:W3CDTF">2026-10-29T17:18:05.3210000Z</dcterms:modified>
</coreProperties>
</file>